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311" r:id="rId3"/>
    <p:sldId id="313" r:id="rId4"/>
    <p:sldId id="367" r:id="rId5"/>
    <p:sldId id="369"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6" r:id="rId25"/>
    <p:sldId id="277" r:id="rId26"/>
    <p:sldId id="294" r:id="rId27"/>
    <p:sldId id="295" r:id="rId28"/>
    <p:sldId id="296" r:id="rId29"/>
    <p:sldId id="297" r:id="rId30"/>
    <p:sldId id="298" r:id="rId31"/>
    <p:sldId id="299" r:id="rId32"/>
    <p:sldId id="300" r:id="rId33"/>
    <p:sldId id="278" r:id="rId34"/>
    <p:sldId id="301" r:id="rId35"/>
    <p:sldId id="302" r:id="rId36"/>
    <p:sldId id="303" r:id="rId37"/>
    <p:sldId id="275" r:id="rId38"/>
    <p:sldId id="304" r:id="rId39"/>
    <p:sldId id="307" r:id="rId40"/>
    <p:sldId id="305" r:id="rId41"/>
    <p:sldId id="306"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314" r:id="rId58"/>
    <p:sldId id="315" r:id="rId59"/>
    <p:sldId id="316" r:id="rId60"/>
    <p:sldId id="317" r:id="rId61"/>
    <p:sldId id="318" r:id="rId62"/>
    <p:sldId id="319" r:id="rId63"/>
    <p:sldId id="321" r:id="rId64"/>
    <p:sldId id="322" r:id="rId65"/>
    <p:sldId id="323" r:id="rId66"/>
    <p:sldId id="324" r:id="rId67"/>
    <p:sldId id="327" r:id="rId68"/>
    <p:sldId id="325" r:id="rId69"/>
    <p:sldId id="326"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924" autoAdjust="0"/>
  </p:normalViewPr>
  <p:slideViewPr>
    <p:cSldViewPr snapToGrid="0">
      <p:cViewPr>
        <p:scale>
          <a:sx n="75" d="100"/>
          <a:sy n="75" d="100"/>
        </p:scale>
        <p:origin x="9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237AA-9945-4594-831D-2CBBD2A75A3C}" type="datetimeFigureOut">
              <a:rPr lang="en-US" smtClean="0"/>
              <a:t>3/5/2018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D8BF5-8209-4364-86E2-AECEE59F1626}" type="slidenum">
              <a:rPr lang="en-US" smtClean="0"/>
              <a:t>‹#›</a:t>
            </a:fld>
            <a:endParaRPr lang="en-US"/>
          </a:p>
        </p:txBody>
      </p:sp>
    </p:spTree>
    <p:extLst>
      <p:ext uri="{BB962C8B-B14F-4D97-AF65-F5344CB8AC3E}">
        <p14:creationId xmlns:p14="http://schemas.microsoft.com/office/powerpoint/2010/main" val="2177276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RSS has no assumption on the validity of the model. </a:t>
            </a:r>
          </a:p>
          <a:p>
            <a:r>
              <a:rPr lang="en-US" dirty="0"/>
              <a:t>B is the parameter set of the hyperplane of solution. </a:t>
            </a:r>
          </a:p>
          <a:p>
            <a:r>
              <a:rPr lang="en-US" dirty="0"/>
              <a:t>T</a:t>
            </a:r>
          </a:p>
          <a:p>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7</a:t>
            </a:fld>
            <a:endParaRPr lang="en-US"/>
          </a:p>
        </p:txBody>
      </p:sp>
    </p:spTree>
    <p:extLst>
      <p:ext uri="{BB962C8B-B14F-4D97-AF65-F5344CB8AC3E}">
        <p14:creationId xmlns:p14="http://schemas.microsoft.com/office/powerpoint/2010/main" val="3133060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 of </a:t>
            </a:r>
            <a:r>
              <a:rPr lang="en-US" dirty="0" err="1"/>
              <a:t>th</a:t>
            </a:r>
            <a:r>
              <a:rPr lang="en-US" dirty="0"/>
              <a:t> </a:t>
            </a:r>
            <a:r>
              <a:rPr lang="en-US" dirty="0" err="1"/>
              <a:t>eAIC</a:t>
            </a:r>
            <a:r>
              <a:rPr lang="en-US" dirty="0"/>
              <a:t> depends on the type f the loss function.</a:t>
            </a:r>
          </a:p>
        </p:txBody>
      </p:sp>
      <p:sp>
        <p:nvSpPr>
          <p:cNvPr id="4" name="Slide Number Placeholder 3"/>
          <p:cNvSpPr>
            <a:spLocks noGrp="1"/>
          </p:cNvSpPr>
          <p:nvPr>
            <p:ph type="sldNum" sz="quarter" idx="10"/>
          </p:nvPr>
        </p:nvSpPr>
        <p:spPr/>
        <p:txBody>
          <a:bodyPr/>
          <a:lstStyle/>
          <a:p>
            <a:fld id="{487D8BF5-8209-4364-86E2-AECEE59F1626}" type="slidenum">
              <a:rPr lang="en-US" smtClean="0"/>
              <a:t>61</a:t>
            </a:fld>
            <a:endParaRPr lang="en-US"/>
          </a:p>
        </p:txBody>
      </p:sp>
    </p:spTree>
    <p:extLst>
      <p:ext uri="{BB962C8B-B14F-4D97-AF65-F5344CB8AC3E}">
        <p14:creationId xmlns:p14="http://schemas.microsoft.com/office/powerpoint/2010/main" val="1516914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function arises due to different assumptions </a:t>
            </a:r>
          </a:p>
          <a:p>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68</a:t>
            </a:fld>
            <a:endParaRPr lang="en-US"/>
          </a:p>
        </p:txBody>
      </p:sp>
    </p:spTree>
    <p:extLst>
      <p:ext uri="{BB962C8B-B14F-4D97-AF65-F5344CB8AC3E}">
        <p14:creationId xmlns:p14="http://schemas.microsoft.com/office/powerpoint/2010/main" val="3063465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Spline belong to family of </a:t>
            </a:r>
            <a:r>
              <a:rPr lang="en-US" sz="1200" b="0" i="0" kern="1200" dirty="0">
                <a:solidFill>
                  <a:schemeClr val="tx1"/>
                </a:solidFill>
                <a:effectLst/>
                <a:latin typeface="+mn-lt"/>
                <a:ea typeface="+mn-ea"/>
                <a:cs typeface="+mn-cs"/>
              </a:rPr>
              <a:t>Basis Expansions and Regularization regression analysis. </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81</a:t>
            </a:fld>
            <a:endParaRPr lang="en-US"/>
          </a:p>
        </p:txBody>
      </p:sp>
    </p:spTree>
    <p:extLst>
      <p:ext uri="{BB962C8B-B14F-4D97-AF65-F5344CB8AC3E}">
        <p14:creationId xmlns:p14="http://schemas.microsoft.com/office/powerpoint/2010/main" val="340650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information (sometimes simply called information is a way of measuring the amount of information that an observable random variable X carries about an unknown parameter θ of a distribution that models X. Formally, it is the variance of the score, or the expected value of the observed information</a:t>
            </a:r>
          </a:p>
        </p:txBody>
      </p:sp>
      <p:sp>
        <p:nvSpPr>
          <p:cNvPr id="4" name="Slide Number Placeholder 3"/>
          <p:cNvSpPr>
            <a:spLocks noGrp="1"/>
          </p:cNvSpPr>
          <p:nvPr>
            <p:ph type="sldNum" sz="quarter" idx="10"/>
          </p:nvPr>
        </p:nvSpPr>
        <p:spPr/>
        <p:txBody>
          <a:bodyPr/>
          <a:lstStyle/>
          <a:p>
            <a:fld id="{487D8BF5-8209-4364-86E2-AECEE59F1626}" type="slidenum">
              <a:rPr lang="en-US" smtClean="0"/>
              <a:t>87</a:t>
            </a:fld>
            <a:endParaRPr lang="en-US"/>
          </a:p>
        </p:txBody>
      </p:sp>
    </p:spTree>
    <p:extLst>
      <p:ext uri="{BB962C8B-B14F-4D97-AF65-F5344CB8AC3E}">
        <p14:creationId xmlns:p14="http://schemas.microsoft.com/office/powerpoint/2010/main" val="2927341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many classifiers G(x), however, there is already an underlying function ^ f(x) that estimates the class probabilities at x (for</a:t>
            </a:r>
          </a:p>
          <a:p>
            <a:r>
              <a:rPr lang="en-US" dirty="0"/>
              <a:t>trees, the class proportions in the terminal node).</a:t>
            </a:r>
          </a:p>
        </p:txBody>
      </p:sp>
      <p:sp>
        <p:nvSpPr>
          <p:cNvPr id="4" name="Slide Number Placeholder 3"/>
          <p:cNvSpPr>
            <a:spLocks noGrp="1"/>
          </p:cNvSpPr>
          <p:nvPr>
            <p:ph type="sldNum" sz="quarter" idx="10"/>
          </p:nvPr>
        </p:nvSpPr>
        <p:spPr/>
        <p:txBody>
          <a:bodyPr/>
          <a:lstStyle/>
          <a:p>
            <a:fld id="{487D8BF5-8209-4364-86E2-AECEE59F1626}" type="slidenum">
              <a:rPr lang="en-US" smtClean="0"/>
              <a:t>95</a:t>
            </a:fld>
            <a:endParaRPr lang="en-US"/>
          </a:p>
        </p:txBody>
      </p:sp>
    </p:spTree>
    <p:extLst>
      <p:ext uri="{BB962C8B-B14F-4D97-AF65-F5344CB8AC3E}">
        <p14:creationId xmlns:p14="http://schemas.microsoft.com/office/powerpoint/2010/main" val="1650258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score is normalized by the </a:t>
            </a:r>
            <a:r>
              <a:rPr lang="en-US" dirty="0" err="1"/>
              <a:t>polulation</a:t>
            </a:r>
            <a:r>
              <a:rPr lang="en-US" dirty="0"/>
              <a:t> </a:t>
            </a:r>
            <a:r>
              <a:rPr lang="en-US" dirty="0" err="1"/>
              <a:t>std</a:t>
            </a:r>
            <a:r>
              <a:rPr lang="en-US" dirty="0"/>
              <a:t>, while t score is sample </a:t>
            </a:r>
            <a:r>
              <a:rPr lang="en-US" dirty="0" err="1"/>
              <a:t>std</a:t>
            </a:r>
            <a:endParaRPr lang="en-US" dirty="0"/>
          </a:p>
          <a:p>
            <a:r>
              <a:rPr lang="en-US" dirty="0"/>
              <a:t>Z and t scores are the same with large population (central mean theorem);</a:t>
            </a:r>
          </a:p>
          <a:p>
            <a:r>
              <a:rPr lang="en-US" dirty="0"/>
              <a:t>F stats is to compare the variance of two populations. </a:t>
            </a:r>
          </a:p>
          <a:p>
            <a:r>
              <a:rPr lang="en-US" sz="1200" b="0" i="0" kern="1200" dirty="0">
                <a:solidFill>
                  <a:schemeClr val="tx1"/>
                </a:solidFill>
                <a:effectLst/>
                <a:latin typeface="+mn-lt"/>
                <a:ea typeface="+mn-ea"/>
                <a:cs typeface="+mn-cs"/>
              </a:rPr>
              <a:t>Z scores are measures of standard deviation. For example, if a tool returns a Z score of +2.5 it is interpreted as "+2.5 standard deviations away from the mean". P-values are probabilities.</a:t>
            </a:r>
          </a:p>
          <a:p>
            <a:r>
              <a:rPr lang="en-US" sz="1200" b="0" i="0" kern="1200" dirty="0">
                <a:solidFill>
                  <a:schemeClr val="tx1"/>
                </a:solidFill>
                <a:effectLst/>
                <a:latin typeface="+mn-lt"/>
                <a:ea typeface="+mn-ea"/>
                <a:cs typeface="+mn-cs"/>
              </a:rPr>
              <a:t>Very high or a very low (negative) Z scores, associated with very small p-values, are found in the tails of the normal distribution. When you perform a feature pattern analysis and it yields small p-values and either a very high or a very low (negative) Z score, this indicates it is very UNLIKELY that the observed pattern is some version of the theoretical spatial random pattern represented by your null hypothesis.</a:t>
            </a:r>
          </a:p>
          <a:p>
            <a:r>
              <a:rPr lang="en-US" sz="1200" b="0" i="0" kern="1200" dirty="0">
                <a:solidFill>
                  <a:schemeClr val="tx1"/>
                </a:solidFill>
                <a:effectLst/>
                <a:latin typeface="+mn-lt"/>
                <a:ea typeface="+mn-ea"/>
                <a:cs typeface="+mn-cs"/>
              </a:rPr>
              <a:t>To give an example: the critical Z score values when using a 95% confidence level are -1.96 and +1.96 standard deviations. The p-value associated with a 95% confidence level is 0.05. If your Z score is between -1.96 and +1.96, your p-value will be larger than 0.05, and you cannot reject your null </a:t>
            </a:r>
            <a:r>
              <a:rPr lang="en-US" sz="1200" b="0" i="0" kern="1200" dirty="0" err="1">
                <a:solidFill>
                  <a:schemeClr val="tx1"/>
                </a:solidFill>
                <a:effectLst/>
                <a:latin typeface="+mn-lt"/>
                <a:ea typeface="+mn-ea"/>
                <a:cs typeface="+mn-cs"/>
              </a:rPr>
              <a:t>hypothsis</a:t>
            </a:r>
            <a:r>
              <a:rPr lang="en-US" sz="1200" b="0" i="0" kern="1200" dirty="0">
                <a:solidFill>
                  <a:schemeClr val="tx1"/>
                </a:solidFill>
                <a:effectLst/>
                <a:latin typeface="+mn-lt"/>
                <a:ea typeface="+mn-ea"/>
                <a:cs typeface="+mn-cs"/>
              </a:rPr>
              <a:t>; the pattern exhibited is a pattern that could very likely be one version of a random pattern.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10</a:t>
            </a:fld>
            <a:endParaRPr lang="en-US"/>
          </a:p>
        </p:txBody>
      </p:sp>
    </p:spTree>
    <p:extLst>
      <p:ext uri="{BB962C8B-B14F-4D97-AF65-F5344CB8AC3E}">
        <p14:creationId xmlns:p14="http://schemas.microsoft.com/office/powerpoint/2010/main" val="27806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a:t>
            </a:r>
            <a:r>
              <a:rPr lang="en-US" sz="1200" b="1" i="0" u="none" strike="noStrike" kern="1200" baseline="0" dirty="0" err="1">
                <a:solidFill>
                  <a:schemeClr val="tx1"/>
                </a:solidFill>
                <a:latin typeface="+mn-lt"/>
                <a:ea typeface="+mn-ea"/>
                <a:cs typeface="+mn-cs"/>
              </a:rPr>
              <a:t>x</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is highly correlated with some of the other </a:t>
            </a:r>
            <a:r>
              <a:rPr lang="en-US" sz="1200" b="1" i="0" u="none" strike="noStrike" kern="1200" baseline="0" dirty="0" err="1">
                <a:solidFill>
                  <a:schemeClr val="tx1"/>
                </a:solidFill>
                <a:latin typeface="+mn-lt"/>
                <a:ea typeface="+mn-ea"/>
                <a:cs typeface="+mn-cs"/>
              </a:rPr>
              <a:t>x</a:t>
            </a:r>
            <a:r>
              <a:rPr lang="en-US" sz="1200" b="0" i="0" u="none" strike="noStrike" kern="1200" baseline="0" dirty="0" err="1">
                <a:solidFill>
                  <a:schemeClr val="tx1"/>
                </a:solidFill>
                <a:latin typeface="+mn-lt"/>
                <a:ea typeface="+mn-ea"/>
                <a:cs typeface="+mn-cs"/>
              </a:rPr>
              <a:t>k’s</a:t>
            </a:r>
            <a:r>
              <a:rPr lang="en-US" sz="1200" b="0" i="0" u="none" strike="noStrike" kern="1200" baseline="0" dirty="0">
                <a:solidFill>
                  <a:schemeClr val="tx1"/>
                </a:solidFill>
                <a:latin typeface="+mn-lt"/>
                <a:ea typeface="+mn-ea"/>
                <a:cs typeface="+mn-cs"/>
              </a:rPr>
              <a:t>, the residual vector</a:t>
            </a:r>
          </a:p>
          <a:p>
            <a:r>
              <a:rPr lang="en-US" sz="1200" b="1" i="0" u="none" strike="noStrike" kern="1200" baseline="0" dirty="0" err="1">
                <a:solidFill>
                  <a:schemeClr val="tx1"/>
                </a:solidFill>
                <a:latin typeface="+mn-lt"/>
                <a:ea typeface="+mn-ea"/>
                <a:cs typeface="+mn-cs"/>
              </a:rPr>
              <a:t>z</a:t>
            </a:r>
            <a:r>
              <a:rPr lang="en-US" sz="1200" b="0" i="0" u="none" strike="noStrike" kern="1200" baseline="0" dirty="0" err="1">
                <a:solidFill>
                  <a:schemeClr val="tx1"/>
                </a:solidFill>
                <a:latin typeface="+mn-lt"/>
                <a:ea typeface="+mn-ea"/>
                <a:cs typeface="+mn-cs"/>
              </a:rPr>
              <a:t>p</a:t>
            </a:r>
            <a:r>
              <a:rPr lang="en-US" sz="1200" b="0" i="0" u="none" strike="noStrike" kern="1200" baseline="0" dirty="0">
                <a:solidFill>
                  <a:schemeClr val="tx1"/>
                </a:solidFill>
                <a:latin typeface="+mn-lt"/>
                <a:ea typeface="+mn-ea"/>
                <a:cs typeface="+mn-cs"/>
              </a:rPr>
              <a:t> will be close to zero, and from (3.28) the coefficient ˆp will be very</a:t>
            </a:r>
          </a:p>
          <a:p>
            <a:r>
              <a:rPr lang="en-US" sz="1200" b="0" i="0" u="none" strike="noStrike" kern="1200" baseline="0" dirty="0">
                <a:solidFill>
                  <a:schemeClr val="tx1"/>
                </a:solidFill>
                <a:latin typeface="+mn-lt"/>
                <a:ea typeface="+mn-ea"/>
                <a:cs typeface="+mn-cs"/>
              </a:rPr>
              <a:t>unstable.</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15</a:t>
            </a:fld>
            <a:endParaRPr lang="en-US"/>
          </a:p>
        </p:txBody>
      </p:sp>
    </p:spTree>
    <p:extLst>
      <p:ext uri="{BB962C8B-B14F-4D97-AF65-F5344CB8AC3E}">
        <p14:creationId xmlns:p14="http://schemas.microsoft.com/office/powerpoint/2010/main" val="3274809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Mult</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16</a:t>
            </a:fld>
            <a:endParaRPr lang="en-US"/>
          </a:p>
        </p:txBody>
      </p:sp>
    </p:spTree>
    <p:extLst>
      <p:ext uri="{BB962C8B-B14F-4D97-AF65-F5344CB8AC3E}">
        <p14:creationId xmlns:p14="http://schemas.microsoft.com/office/powerpoint/2010/main" val="147134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candidate for dropping is the variable with the smallest Z-score.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Satgewise</a:t>
            </a:r>
            <a:r>
              <a:rPr lang="en-US" sz="1200" b="0" i="0" u="none" strike="noStrike" kern="1200" baseline="0" dirty="0">
                <a:solidFill>
                  <a:schemeClr val="tx1"/>
                </a:solidFill>
                <a:latin typeface="+mn-lt"/>
                <a:ea typeface="+mn-ea"/>
                <a:cs typeface="+mn-cs"/>
              </a:rPr>
              <a:t> regression: It starts like forward-stepwise regression, with an intercept</a:t>
            </a:r>
          </a:p>
          <a:p>
            <a:r>
              <a:rPr lang="en-US" sz="1200" b="0" i="0" u="none" strike="noStrike" kern="1200" baseline="0" dirty="0">
                <a:solidFill>
                  <a:schemeClr val="tx1"/>
                </a:solidFill>
                <a:latin typeface="+mn-lt"/>
                <a:ea typeface="+mn-ea"/>
                <a:cs typeface="+mn-cs"/>
              </a:rPr>
              <a:t>equal to ¯y, and centered predictors with coefficients initially all 0.</a:t>
            </a:r>
          </a:p>
          <a:p>
            <a:r>
              <a:rPr lang="en-US" sz="1200" b="0" i="0" u="none" strike="noStrike" kern="1200" baseline="0" dirty="0">
                <a:solidFill>
                  <a:schemeClr val="tx1"/>
                </a:solidFill>
                <a:latin typeface="+mn-lt"/>
                <a:ea typeface="+mn-ea"/>
                <a:cs typeface="+mn-cs"/>
              </a:rPr>
              <a:t>At each step the algorithm identifies the variable most correlated with the</a:t>
            </a:r>
          </a:p>
          <a:p>
            <a:r>
              <a:rPr lang="en-US" sz="1200" b="0" i="0" u="none" strike="noStrike" kern="1200" baseline="0" dirty="0">
                <a:solidFill>
                  <a:schemeClr val="tx1"/>
                </a:solidFill>
                <a:latin typeface="+mn-lt"/>
                <a:ea typeface="+mn-ea"/>
                <a:cs typeface="+mn-cs"/>
              </a:rPr>
              <a:t>current residual. It then computes the simple linear regression coefficient</a:t>
            </a:r>
          </a:p>
          <a:p>
            <a:r>
              <a:rPr lang="en-US" sz="1200" b="0" i="0" u="none" strike="noStrike" kern="1200" baseline="0" dirty="0">
                <a:solidFill>
                  <a:schemeClr val="tx1"/>
                </a:solidFill>
                <a:latin typeface="+mn-lt"/>
                <a:ea typeface="+mn-ea"/>
                <a:cs typeface="+mn-cs"/>
              </a:rPr>
              <a:t>of the residual on this chosen variable, and then adds it to the current coefficient</a:t>
            </a:r>
          </a:p>
          <a:p>
            <a:r>
              <a:rPr lang="en-US" sz="1200" b="0" i="0" u="none" strike="noStrike" kern="1200" baseline="0" dirty="0">
                <a:solidFill>
                  <a:schemeClr val="tx1"/>
                </a:solidFill>
                <a:latin typeface="+mn-lt"/>
                <a:ea typeface="+mn-ea"/>
                <a:cs typeface="+mn-cs"/>
              </a:rPr>
              <a:t>for that variable. This is continued till none of the variables have</a:t>
            </a:r>
          </a:p>
          <a:p>
            <a:r>
              <a:rPr lang="en-US" sz="1200" b="0" i="0" u="none" strike="noStrike" kern="1200" baseline="0" dirty="0">
                <a:solidFill>
                  <a:schemeClr val="tx1"/>
                </a:solidFill>
                <a:latin typeface="+mn-lt"/>
                <a:ea typeface="+mn-ea"/>
                <a:cs typeface="+mn-cs"/>
              </a:rPr>
              <a:t>correlation with the residuals—i.e. the least-squares fit when N &gt;p.</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20</a:t>
            </a:fld>
            <a:endParaRPr lang="en-US"/>
          </a:p>
        </p:txBody>
      </p:sp>
    </p:spTree>
    <p:extLst>
      <p:ext uri="{BB962C8B-B14F-4D97-AF65-F5344CB8AC3E}">
        <p14:creationId xmlns:p14="http://schemas.microsoft.com/office/powerpoint/2010/main" val="2677499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baseline="0" dirty="0">
                <a:solidFill>
                  <a:schemeClr val="tx1"/>
                </a:solidFill>
                <a:latin typeface="+mn-lt"/>
                <a:ea typeface="+mn-ea"/>
                <a:cs typeface="+mn-cs"/>
              </a:rPr>
              <a:t>eigen decomposition</a:t>
            </a:r>
          </a:p>
          <a:p>
            <a:r>
              <a:rPr lang="en-US" sz="1200" b="0" i="0" u="none" strike="noStrike" kern="1200" baseline="0" dirty="0">
                <a:solidFill>
                  <a:schemeClr val="tx1"/>
                </a:solidFill>
                <a:latin typeface="+mn-lt"/>
                <a:ea typeface="+mn-ea"/>
                <a:cs typeface="+mn-cs"/>
              </a:rPr>
              <a:t>-The implicit assumption is that the response will tend to vary most in the directions of high variance  of the inputs. This is often a reasonable assumption, since predictors are</a:t>
            </a:r>
          </a:p>
          <a:p>
            <a:r>
              <a:rPr lang="en-US" sz="1200" b="0" i="0" u="none" strike="noStrike" kern="1200" baseline="0" dirty="0">
                <a:solidFill>
                  <a:schemeClr val="tx1"/>
                </a:solidFill>
                <a:latin typeface="+mn-lt"/>
                <a:ea typeface="+mn-ea"/>
                <a:cs typeface="+mn-cs"/>
              </a:rPr>
              <a:t>often chosen for study because they vary with the response variable, but need not hold in general.</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25</a:t>
            </a:fld>
            <a:endParaRPr lang="en-US"/>
          </a:p>
        </p:txBody>
      </p:sp>
    </p:spTree>
    <p:extLst>
      <p:ext uri="{BB962C8B-B14F-4D97-AF65-F5344CB8AC3E}">
        <p14:creationId xmlns:p14="http://schemas.microsoft.com/office/powerpoint/2010/main" val="1888656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L2 norm is replaced with L1 norm </a:t>
            </a:r>
          </a:p>
          <a:p>
            <a:r>
              <a:rPr lang="en-US" sz="1200" b="0" i="0" kern="1200" dirty="0">
                <a:solidFill>
                  <a:schemeClr val="tx1"/>
                </a:solidFill>
                <a:effectLst/>
                <a:latin typeface="+mn-lt"/>
                <a:ea typeface="+mn-ea"/>
                <a:cs typeface="+mn-cs"/>
              </a:rPr>
              <a:t>In mathematics, an expression is said to be a closed-form expression if it can be expressed analytically in terms of a finite number of certain "well-known" functions. </a:t>
            </a:r>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27</a:t>
            </a:fld>
            <a:endParaRPr lang="en-US"/>
          </a:p>
        </p:txBody>
      </p:sp>
    </p:spTree>
    <p:extLst>
      <p:ext uri="{BB962C8B-B14F-4D97-AF65-F5344CB8AC3E}">
        <p14:creationId xmlns:p14="http://schemas.microsoft.com/office/powerpoint/2010/main" val="137787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intro: https://www.youtube.com/watch?v=sO4ZirJh9ds</a:t>
            </a:r>
          </a:p>
          <a:p>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28</a:t>
            </a:fld>
            <a:endParaRPr lang="en-US"/>
          </a:p>
        </p:txBody>
      </p:sp>
    </p:spTree>
    <p:extLst>
      <p:ext uri="{BB962C8B-B14F-4D97-AF65-F5344CB8AC3E}">
        <p14:creationId xmlns:p14="http://schemas.microsoft.com/office/powerpoint/2010/main" val="3666430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7D8BF5-8209-4364-86E2-AECEE59F1626}" type="slidenum">
              <a:rPr lang="en-US" smtClean="0"/>
              <a:t>44</a:t>
            </a:fld>
            <a:endParaRPr lang="en-US"/>
          </a:p>
        </p:txBody>
      </p:sp>
    </p:spTree>
    <p:extLst>
      <p:ext uri="{BB962C8B-B14F-4D97-AF65-F5344CB8AC3E}">
        <p14:creationId xmlns:p14="http://schemas.microsoft.com/office/powerpoint/2010/main" val="280072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4BD0-B38F-4097-AE5F-4C5D812DF9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8BA998-D551-42DF-9762-BE9CB5B6AE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F21E34-8A1E-4F88-846C-14E30813F052}"/>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CAF3A955-0CF0-44B4-8159-A25BD285A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E87DE-812A-493B-9DD7-DB4F17CA33D3}"/>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125194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0228-3F8C-44D6-AB9D-D9F424F146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1A3B32-EF1B-48B3-8AD4-A5684EBD33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8242E-07D6-4C38-84BB-DB8C78CA22E6}"/>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62AD4BE7-681D-41B3-84F2-F3541BC4C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78A7F-1D2C-4F5E-82B0-B7C920FC0957}"/>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856844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318517-6E95-4D7A-96BD-BE51329507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59F47-7B6D-4190-B02F-6283D5DB306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454B3-C3CC-4321-AA5D-7D9DA0600AA8}"/>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91F705ED-AE70-49D9-A2F2-ECBCB3B1E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2E458-42DA-4A77-A04B-20549B077694}"/>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398150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446E7-24CC-4983-A7EA-76C7454EF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3FC6C-AF78-4665-92BB-DF5745509E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6388D-FC1A-4875-AC71-BB360F811DAE}"/>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F03AD050-90BF-49C7-AFF2-5278B3ECD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35225-AC51-4B23-A803-46FF588B25BC}"/>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3868249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67E49-0ED3-4870-A845-7084E76217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5E660D-3423-491F-B2C7-DE53A3DAAD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FF34A1-DC8C-4826-9136-ED7FDCECE102}"/>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8E30B90E-2C58-43EC-8023-AA5ECA375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68FC9-21C3-4E8A-BFFD-8398D460CA55}"/>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3972495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8697-26F3-466A-932F-190F78B9F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05251D-FD77-45B9-8857-82082DC061C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BC9E5B-B8B8-4FBD-B67F-71E6580A683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236833-9542-4EF2-B370-D4658ED52589}"/>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6" name="Footer Placeholder 5">
            <a:extLst>
              <a:ext uri="{FF2B5EF4-FFF2-40B4-BE49-F238E27FC236}">
                <a16:creationId xmlns:a16="http://schemas.microsoft.com/office/drawing/2014/main" id="{F64DB352-15CA-4934-B562-00CF8C4D4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B521A-CE34-4EE4-9CC2-62451F9A633D}"/>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2391275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4DF3-D533-43A2-9085-2B09DEF55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088025-C2CB-4753-BCCA-2A8D31215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07FCFA4-15C4-4E68-B6E3-AC11183C62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FF550C-5A66-4045-B2AA-0FC2E3D37F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F89B8E-F1AF-4788-A929-BDBD6DE6A6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24F5F-E5E7-4476-B227-AC5F8315B951}"/>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8" name="Footer Placeholder 7">
            <a:extLst>
              <a:ext uri="{FF2B5EF4-FFF2-40B4-BE49-F238E27FC236}">
                <a16:creationId xmlns:a16="http://schemas.microsoft.com/office/drawing/2014/main" id="{A162E353-BD46-4EDD-9C37-2293ADAE64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1DD703-FD05-4D40-B1F7-29B9412A2952}"/>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152672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B4D38-52C0-42AA-88A7-DF0F5BF38D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426928-98D7-4F57-A87D-0054AF116654}"/>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4" name="Footer Placeholder 3">
            <a:extLst>
              <a:ext uri="{FF2B5EF4-FFF2-40B4-BE49-F238E27FC236}">
                <a16:creationId xmlns:a16="http://schemas.microsoft.com/office/drawing/2014/main" id="{FB13EF18-A6AF-4B90-87B9-BD43D472F0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CE4859-5552-4EA6-8CB6-C8EA148AF5E9}"/>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3620604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96C0F-6AF6-4381-B312-E37F40032C9A}"/>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3" name="Footer Placeholder 2">
            <a:extLst>
              <a:ext uri="{FF2B5EF4-FFF2-40B4-BE49-F238E27FC236}">
                <a16:creationId xmlns:a16="http://schemas.microsoft.com/office/drawing/2014/main" id="{CA57E44B-0AE4-4676-9EBD-7E4AED16E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39A1AC-5D62-4922-AAB0-E81550156947}"/>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211817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A422-1548-45BB-8679-975E299D94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4A8C88-5587-45A9-99D6-C7D982431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7A1E62-9B4B-431D-B954-20D65E3215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7D0B53-0486-4EDF-AC87-06E6584B56E7}"/>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6" name="Footer Placeholder 5">
            <a:extLst>
              <a:ext uri="{FF2B5EF4-FFF2-40B4-BE49-F238E27FC236}">
                <a16:creationId xmlns:a16="http://schemas.microsoft.com/office/drawing/2014/main" id="{752F0A61-3D8D-455C-9DF4-21E230E16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E0661-5D98-4EFD-B504-70D86F601F29}"/>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158852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E6895-3DF8-41D1-89D2-2B5110E0F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A42E19-8092-4B95-BDC6-105BA32C3E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41C020-B3FA-493A-85CB-3F0EB67134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8C56AE-05F2-4FA7-B2A7-0BA944A83A52}"/>
              </a:ext>
            </a:extLst>
          </p:cNvPr>
          <p:cNvSpPr>
            <a:spLocks noGrp="1"/>
          </p:cNvSpPr>
          <p:nvPr>
            <p:ph type="dt" sz="half" idx="10"/>
          </p:nvPr>
        </p:nvSpPr>
        <p:spPr/>
        <p:txBody>
          <a:bodyPr/>
          <a:lstStyle/>
          <a:p>
            <a:fld id="{3F88EBCA-2C52-4A18-B2FC-EC99B1C2E3E2}" type="datetimeFigureOut">
              <a:rPr lang="en-US" smtClean="0"/>
              <a:t>3/5/2018</a:t>
            </a:fld>
            <a:endParaRPr lang="en-US"/>
          </a:p>
        </p:txBody>
      </p:sp>
      <p:sp>
        <p:nvSpPr>
          <p:cNvPr id="6" name="Footer Placeholder 5">
            <a:extLst>
              <a:ext uri="{FF2B5EF4-FFF2-40B4-BE49-F238E27FC236}">
                <a16:creationId xmlns:a16="http://schemas.microsoft.com/office/drawing/2014/main" id="{70116F96-E88A-466C-A768-90A675FE4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87024-C897-462F-86DD-4DF927EEB90D}"/>
              </a:ext>
            </a:extLst>
          </p:cNvPr>
          <p:cNvSpPr>
            <a:spLocks noGrp="1"/>
          </p:cNvSpPr>
          <p:nvPr>
            <p:ph type="sldNum" sz="quarter" idx="12"/>
          </p:nvPr>
        </p:nvSpPr>
        <p:spPr/>
        <p:txBody>
          <a:bodyPr/>
          <a:lstStyle/>
          <a:p>
            <a:fld id="{7BD58897-9F33-4E12-BE33-FA8D91058C4C}" type="slidenum">
              <a:rPr lang="en-US" smtClean="0"/>
              <a:t>‹#›</a:t>
            </a:fld>
            <a:endParaRPr lang="en-US"/>
          </a:p>
        </p:txBody>
      </p:sp>
    </p:spTree>
    <p:extLst>
      <p:ext uri="{BB962C8B-B14F-4D97-AF65-F5344CB8AC3E}">
        <p14:creationId xmlns:p14="http://schemas.microsoft.com/office/powerpoint/2010/main" val="1751710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D9C8DD-766F-4016-82DA-77FF50A95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4460AE-90E7-40FE-9DF0-936AEC1D6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8582A-B40B-407B-AF32-222DB06167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8EBCA-2C52-4A18-B2FC-EC99B1C2E3E2}" type="datetimeFigureOut">
              <a:rPr lang="en-US" smtClean="0"/>
              <a:t>3/5/2018</a:t>
            </a:fld>
            <a:endParaRPr lang="en-US"/>
          </a:p>
        </p:txBody>
      </p:sp>
      <p:sp>
        <p:nvSpPr>
          <p:cNvPr id="5" name="Footer Placeholder 4">
            <a:extLst>
              <a:ext uri="{FF2B5EF4-FFF2-40B4-BE49-F238E27FC236}">
                <a16:creationId xmlns:a16="http://schemas.microsoft.com/office/drawing/2014/main" id="{694A6869-0AF1-41F6-85B1-CA0AEF64C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9F860C-7B6A-4B9B-8733-435149146F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D58897-9F33-4E12-BE33-FA8D91058C4C}" type="slidenum">
              <a:rPr lang="en-US" smtClean="0"/>
              <a:t>‹#›</a:t>
            </a:fld>
            <a:endParaRPr lang="en-US"/>
          </a:p>
        </p:txBody>
      </p:sp>
    </p:spTree>
    <p:extLst>
      <p:ext uri="{BB962C8B-B14F-4D97-AF65-F5344CB8AC3E}">
        <p14:creationId xmlns:p14="http://schemas.microsoft.com/office/powerpoint/2010/main" val="3767883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0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10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9.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7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8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8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9.png"/></Relationships>
</file>

<file path=ppt/slides/_rels/slide9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Shape 7">
            <a:extLst>
              <a:ext uri="{FF2B5EF4-FFF2-40B4-BE49-F238E27FC236}">
                <a16:creationId xmlns:a16="http://schemas.microsoft.com/office/drawing/2014/main" id="{2C6334C2-F73F-4B3B-A626-DD5F69DF6E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FF2A138-8588-4221-8FCA-05B8CC7C9A94}"/>
              </a:ext>
            </a:extLst>
          </p:cNvPr>
          <p:cNvPicPr>
            <a:picLocks noChangeAspect="1"/>
          </p:cNvPicPr>
          <p:nvPr/>
        </p:nvPicPr>
        <p:blipFill rotWithShape="1">
          <a:blip r:embed="rId2"/>
          <a:srcRect t="4269" r="3" b="497"/>
          <a:stretch/>
        </p:blipFill>
        <p:spPr>
          <a:xfrm>
            <a:off x="20" y="10"/>
            <a:ext cx="5234499" cy="6210619"/>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p:spPr>
      </p:pic>
      <p:sp>
        <p:nvSpPr>
          <p:cNvPr id="2" name="Title 1">
            <a:extLst>
              <a:ext uri="{FF2B5EF4-FFF2-40B4-BE49-F238E27FC236}">
                <a16:creationId xmlns:a16="http://schemas.microsoft.com/office/drawing/2014/main" id="{7A3C3C3E-8187-4A12-B6FD-4DB0E0C80E12}"/>
              </a:ext>
            </a:extLst>
          </p:cNvPr>
          <p:cNvSpPr>
            <a:spLocks noGrp="1"/>
          </p:cNvSpPr>
          <p:nvPr>
            <p:ph type="ctrTitle"/>
          </p:nvPr>
        </p:nvSpPr>
        <p:spPr>
          <a:xfrm>
            <a:off x="6194365" y="704014"/>
            <a:ext cx="5621715" cy="2076333"/>
          </a:xfrm>
        </p:spPr>
        <p:txBody>
          <a:bodyPr anchor="t">
            <a:normAutofit fontScale="90000"/>
          </a:bodyPr>
          <a:lstStyle/>
          <a:p>
            <a:pPr algn="l"/>
            <a:r>
              <a:rPr lang="en-US" sz="3400" dirty="0">
                <a:latin typeface="Times New Roman" panose="02020603050405020304" pitchFamily="18" charset="0"/>
                <a:cs typeface="Times New Roman" panose="02020603050405020304" pitchFamily="18" charset="0"/>
              </a:rPr>
              <a:t>Regression, classification, Machine learning, Data mining, Optimization, pattern recognition, inverse problem-Whatever you would like to call it  </a:t>
            </a:r>
          </a:p>
        </p:txBody>
      </p:sp>
    </p:spTree>
    <p:extLst>
      <p:ext uri="{BB962C8B-B14F-4D97-AF65-F5344CB8AC3E}">
        <p14:creationId xmlns:p14="http://schemas.microsoft.com/office/powerpoint/2010/main" val="399887460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pic>
        <p:nvPicPr>
          <p:cNvPr id="2" name="Picture 1">
            <a:extLst>
              <a:ext uri="{FF2B5EF4-FFF2-40B4-BE49-F238E27FC236}">
                <a16:creationId xmlns:a16="http://schemas.microsoft.com/office/drawing/2014/main" id="{A93DCAC0-97BE-4E6D-984C-3F45BB44D8F2}"/>
              </a:ext>
            </a:extLst>
          </p:cNvPr>
          <p:cNvPicPr>
            <a:picLocks noChangeAspect="1"/>
          </p:cNvPicPr>
          <p:nvPr/>
        </p:nvPicPr>
        <p:blipFill>
          <a:blip r:embed="rId3"/>
          <a:stretch>
            <a:fillRect/>
          </a:stretch>
        </p:blipFill>
        <p:spPr>
          <a:xfrm>
            <a:off x="824300" y="2519566"/>
            <a:ext cx="1524000" cy="923925"/>
          </a:xfrm>
          <a:prstGeom prst="rect">
            <a:avLst/>
          </a:prstGeom>
        </p:spPr>
      </p:pic>
      <p:sp>
        <p:nvSpPr>
          <p:cNvPr id="3" name="TextBox 2">
            <a:extLst>
              <a:ext uri="{FF2B5EF4-FFF2-40B4-BE49-F238E27FC236}">
                <a16:creationId xmlns:a16="http://schemas.microsoft.com/office/drawing/2014/main" id="{05678FF5-EC16-4338-8287-BCDDB31C0A19}"/>
              </a:ext>
            </a:extLst>
          </p:cNvPr>
          <p:cNvSpPr txBox="1"/>
          <p:nvPr/>
        </p:nvSpPr>
        <p:spPr>
          <a:xfrm>
            <a:off x="558411" y="1307033"/>
            <a:ext cx="381324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Hypothesize tests:</a:t>
            </a:r>
          </a:p>
        </p:txBody>
      </p:sp>
      <p:sp>
        <p:nvSpPr>
          <p:cNvPr id="4" name="TextBox 3">
            <a:extLst>
              <a:ext uri="{FF2B5EF4-FFF2-40B4-BE49-F238E27FC236}">
                <a16:creationId xmlns:a16="http://schemas.microsoft.com/office/drawing/2014/main" id="{F897EC6E-2EAD-48D1-9328-B93F85027E6F}"/>
              </a:ext>
            </a:extLst>
          </p:cNvPr>
          <p:cNvSpPr txBox="1"/>
          <p:nvPr/>
        </p:nvSpPr>
        <p:spPr>
          <a:xfrm>
            <a:off x="671208" y="2052957"/>
            <a:ext cx="317121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Null hypothesize;  </a:t>
            </a:r>
            <a:r>
              <a:rPr lang="en-US" dirty="0" err="1">
                <a:latin typeface="Times New Roman" panose="02020603050405020304" pitchFamily="18" charset="0"/>
                <a:cs typeface="Times New Roman" panose="02020603050405020304" pitchFamily="18" charset="0"/>
              </a:rPr>
              <a:t>B</a:t>
            </a:r>
            <a:r>
              <a:rPr lang="en-US" baseline="-25000" dirty="0" err="1">
                <a:latin typeface="Times New Roman" panose="02020603050405020304" pitchFamily="18" charset="0"/>
                <a:cs typeface="Times New Roman" panose="02020603050405020304" pitchFamily="18" charset="0"/>
              </a:rPr>
              <a:t>j</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 0 ?</a:t>
            </a:r>
          </a:p>
        </p:txBody>
      </p:sp>
      <p:sp>
        <p:nvSpPr>
          <p:cNvPr id="6" name="TextBox 5">
            <a:extLst>
              <a:ext uri="{FF2B5EF4-FFF2-40B4-BE49-F238E27FC236}">
                <a16:creationId xmlns:a16="http://schemas.microsoft.com/office/drawing/2014/main" id="{EBC58191-22A5-4A38-B44D-CB96BCD96F32}"/>
              </a:ext>
            </a:extLst>
          </p:cNvPr>
          <p:cNvSpPr txBox="1"/>
          <p:nvPr/>
        </p:nvSpPr>
        <p:spPr>
          <a:xfrm>
            <a:off x="558411" y="3540768"/>
            <a:ext cx="5836597" cy="923330"/>
          </a:xfrm>
          <a:prstGeom prst="rect">
            <a:avLst/>
          </a:prstGeom>
          <a:noFill/>
        </p:spPr>
        <p:txBody>
          <a:bodyPr wrap="square" rtlCol="0">
            <a:spAutoFit/>
          </a:bodyPr>
          <a:lstStyle/>
          <a:p>
            <a:pPr marL="285750" indent="-285750">
              <a:buFontTx/>
              <a:buChar char="-"/>
            </a:pPr>
            <a:r>
              <a:rPr lang="en-US" dirty="0" err="1">
                <a:latin typeface="Times New Roman" panose="02020603050405020304" pitchFamily="18" charset="0"/>
                <a:cs typeface="Times New Roman" panose="02020603050405020304" pitchFamily="18" charset="0"/>
              </a:rPr>
              <a:t>Z</a:t>
            </a:r>
            <a:r>
              <a:rPr lang="en-US" baseline="-25000" dirty="0" err="1">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 has a t distribution with (N-p-1 degree of freedom)</a:t>
            </a:r>
          </a:p>
          <a:p>
            <a:pPr marL="285750" indent="-285750">
              <a:buFontTx/>
              <a:buChar char="-"/>
            </a:pPr>
            <a:r>
              <a:rPr lang="en-US" dirty="0">
                <a:latin typeface="Times New Roman" panose="02020603050405020304" pitchFamily="18" charset="0"/>
                <a:cs typeface="Times New Roman" panose="02020603050405020304" pitchFamily="18" charset="0"/>
              </a:rPr>
              <a:t>Z score can be used to filter non-significant variables.</a:t>
            </a:r>
          </a:p>
          <a:p>
            <a:pPr marL="285750" indent="-285750">
              <a:buFontTx/>
              <a:buChar char="-"/>
            </a:pPr>
            <a:r>
              <a:rPr lang="en-US" dirty="0">
                <a:latin typeface="Times New Roman" panose="02020603050405020304" pitchFamily="18" charset="0"/>
                <a:cs typeface="Times New Roman" panose="02020603050405020304" pitchFamily="18" charset="0"/>
              </a:rPr>
              <a:t>Z score and p-value tell the same story.</a:t>
            </a:r>
          </a:p>
        </p:txBody>
      </p:sp>
      <p:pic>
        <p:nvPicPr>
          <p:cNvPr id="7" name="Picture 6">
            <a:extLst>
              <a:ext uri="{FF2B5EF4-FFF2-40B4-BE49-F238E27FC236}">
                <a16:creationId xmlns:a16="http://schemas.microsoft.com/office/drawing/2014/main" id="{C65DB83C-3107-4736-BA7C-71BF231AD021}"/>
              </a:ext>
            </a:extLst>
          </p:cNvPr>
          <p:cNvPicPr>
            <a:picLocks noChangeAspect="1"/>
          </p:cNvPicPr>
          <p:nvPr/>
        </p:nvPicPr>
        <p:blipFill>
          <a:blip r:embed="rId4"/>
          <a:stretch>
            <a:fillRect/>
          </a:stretch>
        </p:blipFill>
        <p:spPr>
          <a:xfrm>
            <a:off x="6686651" y="2198453"/>
            <a:ext cx="3857625" cy="1066800"/>
          </a:xfrm>
          <a:prstGeom prst="rect">
            <a:avLst/>
          </a:prstGeom>
        </p:spPr>
      </p:pic>
      <p:sp>
        <p:nvSpPr>
          <p:cNvPr id="9" name="TextBox 8">
            <a:extLst>
              <a:ext uri="{FF2B5EF4-FFF2-40B4-BE49-F238E27FC236}">
                <a16:creationId xmlns:a16="http://schemas.microsoft.com/office/drawing/2014/main" id="{DBEDE95D-3FBB-4482-B3AD-30A52506BED0}"/>
              </a:ext>
            </a:extLst>
          </p:cNvPr>
          <p:cNvSpPr txBox="1"/>
          <p:nvPr/>
        </p:nvSpPr>
        <p:spPr>
          <a:xfrm>
            <a:off x="6614809" y="1157591"/>
            <a:ext cx="386188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can use F test or ANOVA to compare two set of parameters…</a:t>
            </a:r>
          </a:p>
        </p:txBody>
      </p:sp>
      <p:pic>
        <p:nvPicPr>
          <p:cNvPr id="10" name="Picture 9">
            <a:extLst>
              <a:ext uri="{FF2B5EF4-FFF2-40B4-BE49-F238E27FC236}">
                <a16:creationId xmlns:a16="http://schemas.microsoft.com/office/drawing/2014/main" id="{3C92C82C-D190-4B3F-89A7-DC2A70A4AFDC}"/>
              </a:ext>
            </a:extLst>
          </p:cNvPr>
          <p:cNvPicPr>
            <a:picLocks noChangeAspect="1"/>
          </p:cNvPicPr>
          <p:nvPr/>
        </p:nvPicPr>
        <p:blipFill>
          <a:blip r:embed="rId5"/>
          <a:stretch>
            <a:fillRect/>
          </a:stretch>
        </p:blipFill>
        <p:spPr>
          <a:xfrm>
            <a:off x="426128" y="5210022"/>
            <a:ext cx="4629150" cy="771525"/>
          </a:xfrm>
          <a:prstGeom prst="rect">
            <a:avLst/>
          </a:prstGeom>
        </p:spPr>
      </p:pic>
      <p:sp>
        <p:nvSpPr>
          <p:cNvPr id="11" name="TextBox 10">
            <a:extLst>
              <a:ext uri="{FF2B5EF4-FFF2-40B4-BE49-F238E27FC236}">
                <a16:creationId xmlns:a16="http://schemas.microsoft.com/office/drawing/2014/main" id="{F4608696-69B3-424C-B7D2-2AA83D6C5DF6}"/>
              </a:ext>
            </a:extLst>
          </p:cNvPr>
          <p:cNvSpPr txBox="1"/>
          <p:nvPr/>
        </p:nvSpPr>
        <p:spPr>
          <a:xfrm>
            <a:off x="558411" y="4949508"/>
            <a:ext cx="280550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Confidence interval</a:t>
            </a:r>
          </a:p>
        </p:txBody>
      </p:sp>
    </p:spTree>
    <p:extLst>
      <p:ext uri="{BB962C8B-B14F-4D97-AF65-F5344CB8AC3E}">
        <p14:creationId xmlns:p14="http://schemas.microsoft.com/office/powerpoint/2010/main" val="309977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A8516F59-0D45-492F-ABF0-902152CDD007}"/>
              </a:ext>
            </a:extLst>
          </p:cNvPr>
          <p:cNvSpPr txBox="1"/>
          <p:nvPr/>
        </p:nvSpPr>
        <p:spPr>
          <a:xfrm>
            <a:off x="1016000" y="1412240"/>
            <a:ext cx="8920480" cy="923330"/>
          </a:xfrm>
          <a:prstGeom prst="rect">
            <a:avLst/>
          </a:prstGeom>
          <a:noFill/>
        </p:spPr>
        <p:txBody>
          <a:bodyPr wrap="square" rtlCol="0">
            <a:spAutoFit/>
          </a:bodyPr>
          <a:lstStyle/>
          <a:p>
            <a:pPr marL="285750" indent="-285750">
              <a:buFontTx/>
              <a:buChar char="-"/>
            </a:pPr>
            <a:r>
              <a:rPr lang="en-US" dirty="0"/>
              <a:t>The authors make grand claims about the success of random forests: “most accurate,“ and “most interpretable,“</a:t>
            </a:r>
          </a:p>
          <a:p>
            <a:pPr marL="285750" indent="-285750">
              <a:buFontTx/>
              <a:buChar char="-"/>
            </a:pPr>
            <a:r>
              <a:rPr lang="en-US" dirty="0"/>
              <a:t>Boosting might outperform RF but with much slower computation.</a:t>
            </a:r>
          </a:p>
        </p:txBody>
      </p:sp>
      <p:pic>
        <p:nvPicPr>
          <p:cNvPr id="3" name="Picture 2">
            <a:extLst>
              <a:ext uri="{FF2B5EF4-FFF2-40B4-BE49-F238E27FC236}">
                <a16:creationId xmlns:a16="http://schemas.microsoft.com/office/drawing/2014/main" id="{847F39E0-6856-4139-B016-5F9375804E4D}"/>
              </a:ext>
            </a:extLst>
          </p:cNvPr>
          <p:cNvPicPr>
            <a:picLocks noChangeAspect="1"/>
          </p:cNvPicPr>
          <p:nvPr/>
        </p:nvPicPr>
        <p:blipFill>
          <a:blip r:embed="rId2"/>
          <a:stretch>
            <a:fillRect/>
          </a:stretch>
        </p:blipFill>
        <p:spPr>
          <a:xfrm>
            <a:off x="3686810" y="2733040"/>
            <a:ext cx="4945344" cy="3808412"/>
          </a:xfrm>
          <a:prstGeom prst="rect">
            <a:avLst/>
          </a:prstGeom>
        </p:spPr>
      </p:pic>
    </p:spTree>
    <p:extLst>
      <p:ext uri="{BB962C8B-B14F-4D97-AF65-F5344CB8AC3E}">
        <p14:creationId xmlns:p14="http://schemas.microsoft.com/office/powerpoint/2010/main" val="17223105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7AE8E1F8-5FF2-429C-8935-8B1335D0975A}"/>
              </a:ext>
            </a:extLst>
          </p:cNvPr>
          <p:cNvSpPr/>
          <p:nvPr/>
        </p:nvSpPr>
        <p:spPr>
          <a:xfrm>
            <a:off x="666545" y="1100574"/>
            <a:ext cx="2678362" cy="369332"/>
          </a:xfrm>
          <a:prstGeom prst="rect">
            <a:avLst/>
          </a:prstGeom>
        </p:spPr>
        <p:txBody>
          <a:bodyPr wrap="none">
            <a:spAutoFit/>
          </a:bodyPr>
          <a:lstStyle/>
          <a:p>
            <a:r>
              <a:rPr lang="en-US" b="1" dirty="0"/>
              <a:t>Details of Random Forests</a:t>
            </a:r>
          </a:p>
        </p:txBody>
      </p:sp>
      <p:sp>
        <p:nvSpPr>
          <p:cNvPr id="3" name="Rectangle 2">
            <a:extLst>
              <a:ext uri="{FF2B5EF4-FFF2-40B4-BE49-F238E27FC236}">
                <a16:creationId xmlns:a16="http://schemas.microsoft.com/office/drawing/2014/main" id="{5C41815D-CE4E-4B1B-9236-875F92F864C5}"/>
              </a:ext>
            </a:extLst>
          </p:cNvPr>
          <p:cNvSpPr/>
          <p:nvPr/>
        </p:nvSpPr>
        <p:spPr>
          <a:xfrm>
            <a:off x="941033" y="1806999"/>
            <a:ext cx="4723344" cy="369332"/>
          </a:xfrm>
          <a:prstGeom prst="rect">
            <a:avLst/>
          </a:prstGeom>
        </p:spPr>
        <p:txBody>
          <a:bodyPr wrap="none">
            <a:spAutoFit/>
          </a:bodyPr>
          <a:lstStyle/>
          <a:p>
            <a:r>
              <a:rPr lang="en-US" dirty="0"/>
              <a:t>Inventors make the following recommendations:</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E9B0768-69C6-4207-AAE6-527A7AD5F461}"/>
                  </a:ext>
                </a:extLst>
              </p:cNvPr>
              <p:cNvSpPr/>
              <p:nvPr/>
            </p:nvSpPr>
            <p:spPr>
              <a:xfrm>
                <a:off x="1623824" y="2351784"/>
                <a:ext cx="8453120" cy="654218"/>
              </a:xfrm>
              <a:prstGeom prst="rect">
                <a:avLst/>
              </a:prstGeom>
            </p:spPr>
            <p:txBody>
              <a:bodyPr wrap="square">
                <a:spAutoFit/>
              </a:bodyPr>
              <a:lstStyle/>
              <a:p>
                <a:pPr marL="285750" indent="-285750">
                  <a:buFont typeface="Arial" panose="020B0604020202020204" pitchFamily="34" charset="0"/>
                  <a:buChar char="•"/>
                </a:pPr>
                <a:r>
                  <a:rPr lang="en-US" dirty="0"/>
                  <a:t>For classification, the default value for m is </a:t>
                </a:r>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𝑝</m:t>
                        </m:r>
                      </m:e>
                    </m:rad>
                  </m:oMath>
                </a14:m>
                <a:r>
                  <a:rPr lang="en-US" dirty="0"/>
                  <a:t> and the minimum node size is one.</a:t>
                </a:r>
              </a:p>
              <a:p>
                <a:pPr marL="285750" indent="-285750">
                  <a:buFont typeface="Arial" panose="020B0604020202020204" pitchFamily="34" charset="0"/>
                  <a:buChar char="•"/>
                </a:pPr>
                <a:r>
                  <a:rPr lang="en-US" dirty="0"/>
                  <a:t>For regression, the default value for m is </a:t>
                </a:r>
                <a:r>
                  <a:rPr lang="en-US" i="1" dirty="0"/>
                  <a:t>p/3 </a:t>
                </a:r>
                <a:r>
                  <a:rPr lang="en-US" dirty="0"/>
                  <a:t>and the minimum node size is five.</a:t>
                </a:r>
              </a:p>
            </p:txBody>
          </p:sp>
        </mc:Choice>
        <mc:Fallback>
          <p:sp>
            <p:nvSpPr>
              <p:cNvPr id="4" name="Rectangle 3">
                <a:extLst>
                  <a:ext uri="{FF2B5EF4-FFF2-40B4-BE49-F238E27FC236}">
                    <a16:creationId xmlns:a16="http://schemas.microsoft.com/office/drawing/2014/main" id="{9E9B0768-69C6-4207-AAE6-527A7AD5F461}"/>
                  </a:ext>
                </a:extLst>
              </p:cNvPr>
              <p:cNvSpPr>
                <a:spLocks noRot="1" noChangeAspect="1" noMove="1" noResize="1" noEditPoints="1" noAdjustHandles="1" noChangeArrowheads="1" noChangeShapeType="1" noTextEdit="1"/>
              </p:cNvSpPr>
              <p:nvPr/>
            </p:nvSpPr>
            <p:spPr>
              <a:xfrm>
                <a:off x="1623824" y="2351784"/>
                <a:ext cx="8453120" cy="654218"/>
              </a:xfrm>
              <a:prstGeom prst="rect">
                <a:avLst/>
              </a:prstGeom>
              <a:blipFill>
                <a:blip r:embed="rId2"/>
                <a:stretch>
                  <a:fillRect l="-433" t="-4673" b="-14019"/>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0E11604-9DED-4B00-A56D-740BFF7D5E0D}"/>
              </a:ext>
            </a:extLst>
          </p:cNvPr>
          <p:cNvSpPr/>
          <p:nvPr/>
        </p:nvSpPr>
        <p:spPr>
          <a:xfrm>
            <a:off x="1026160" y="3302969"/>
            <a:ext cx="9733576" cy="646331"/>
          </a:xfrm>
          <a:prstGeom prst="rect">
            <a:avLst/>
          </a:prstGeom>
        </p:spPr>
        <p:txBody>
          <a:bodyPr wrap="square">
            <a:spAutoFit/>
          </a:bodyPr>
          <a:lstStyle/>
          <a:p>
            <a:r>
              <a:rPr lang="en-US" dirty="0"/>
              <a:t>In practice the best values for these parameters will depend on the problem, and they should be treated as tuning parameters.</a:t>
            </a:r>
          </a:p>
        </p:txBody>
      </p:sp>
      <p:pic>
        <p:nvPicPr>
          <p:cNvPr id="7" name="Picture 6">
            <a:extLst>
              <a:ext uri="{FF2B5EF4-FFF2-40B4-BE49-F238E27FC236}">
                <a16:creationId xmlns:a16="http://schemas.microsoft.com/office/drawing/2014/main" id="{961513A8-E488-42F6-9676-A9FEAE90CD6E}"/>
              </a:ext>
            </a:extLst>
          </p:cNvPr>
          <p:cNvPicPr>
            <a:picLocks noChangeAspect="1"/>
          </p:cNvPicPr>
          <p:nvPr/>
        </p:nvPicPr>
        <p:blipFill>
          <a:blip r:embed="rId3"/>
          <a:stretch>
            <a:fillRect/>
          </a:stretch>
        </p:blipFill>
        <p:spPr>
          <a:xfrm>
            <a:off x="6875145" y="3769043"/>
            <a:ext cx="3973588" cy="3088957"/>
          </a:xfrm>
          <a:prstGeom prst="rect">
            <a:avLst/>
          </a:prstGeom>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5BD0DDCE-EB9C-4E2E-AC83-47E6CAAD8E59}"/>
                  </a:ext>
                </a:extLst>
              </p:cNvPr>
              <p:cNvSpPr/>
              <p:nvPr/>
            </p:nvSpPr>
            <p:spPr>
              <a:xfrm>
                <a:off x="941033" y="4899159"/>
                <a:ext cx="6096000" cy="646331"/>
              </a:xfrm>
              <a:prstGeom prst="rect">
                <a:avLst/>
              </a:prstGeom>
            </p:spPr>
            <p:txBody>
              <a:bodyPr>
                <a:spAutoFit/>
              </a:bodyPr>
              <a:lstStyle/>
              <a:p>
                <a:r>
                  <a:rPr lang="en-US" dirty="0"/>
                  <a:t>In this figure, the m = 6 performs much better than the default value </a:t>
                </a:r>
                <a14:m>
                  <m:oMath xmlns:m="http://schemas.openxmlformats.org/officeDocument/2006/math">
                    <m:d>
                      <m:dPr>
                        <m:begChr m:val="⌊"/>
                        <m:endChr m:val="⌋"/>
                        <m:ctrlPr>
                          <a:rPr lang="en-US" i="1" smtClean="0">
                            <a:latin typeface="Cambria Math" panose="02040503050406030204" pitchFamily="18" charset="0"/>
                          </a:rPr>
                        </m:ctrlPr>
                      </m:dPr>
                      <m:e>
                        <m:f>
                          <m:fPr>
                            <m:type m:val="skw"/>
                            <m:ctrlPr>
                              <a:rPr lang="en-US" i="1" smtClean="0">
                                <a:latin typeface="Cambria Math" panose="02040503050406030204" pitchFamily="18" charset="0"/>
                              </a:rPr>
                            </m:ctrlPr>
                          </m:fPr>
                          <m:num>
                            <m:r>
                              <a:rPr lang="en-US" b="0" i="1" smtClean="0">
                                <a:latin typeface="Cambria Math" panose="02040503050406030204" pitchFamily="18" charset="0"/>
                              </a:rPr>
                              <m:t>8</m:t>
                            </m:r>
                          </m:num>
                          <m:den>
                            <m:r>
                              <a:rPr lang="en-US" b="0" i="1" smtClean="0">
                                <a:latin typeface="Cambria Math" panose="02040503050406030204" pitchFamily="18" charset="0"/>
                              </a:rPr>
                              <m:t>3</m:t>
                            </m:r>
                          </m:den>
                        </m:f>
                      </m:e>
                    </m:d>
                    <m:r>
                      <a:rPr lang="en-US" b="0" i="1" smtClean="0">
                        <a:latin typeface="Cambria Math" panose="02040503050406030204" pitchFamily="18" charset="0"/>
                      </a:rPr>
                      <m:t>=2</m:t>
                    </m:r>
                  </m:oMath>
                </a14:m>
                <a:r>
                  <a:rPr lang="en-US" dirty="0"/>
                  <a:t>.</a:t>
                </a:r>
              </a:p>
            </p:txBody>
          </p:sp>
        </mc:Choice>
        <mc:Fallback>
          <p:sp>
            <p:nvSpPr>
              <p:cNvPr id="9" name="Rectangle 8">
                <a:extLst>
                  <a:ext uri="{FF2B5EF4-FFF2-40B4-BE49-F238E27FC236}">
                    <a16:creationId xmlns:a16="http://schemas.microsoft.com/office/drawing/2014/main" id="{5BD0DDCE-EB9C-4E2E-AC83-47E6CAAD8E59}"/>
                  </a:ext>
                </a:extLst>
              </p:cNvPr>
              <p:cNvSpPr>
                <a:spLocks noRot="1" noChangeAspect="1" noMove="1" noResize="1" noEditPoints="1" noAdjustHandles="1" noChangeArrowheads="1" noChangeShapeType="1" noTextEdit="1"/>
              </p:cNvSpPr>
              <p:nvPr/>
            </p:nvSpPr>
            <p:spPr>
              <a:xfrm>
                <a:off x="941033" y="4899159"/>
                <a:ext cx="6096000" cy="646331"/>
              </a:xfrm>
              <a:prstGeom prst="rect">
                <a:avLst/>
              </a:prstGeom>
              <a:blipFill>
                <a:blip r:embed="rId4"/>
                <a:stretch>
                  <a:fillRect l="-800" t="-24528" b="-100943"/>
                </a:stretch>
              </a:blipFill>
            </p:spPr>
            <p:txBody>
              <a:bodyPr/>
              <a:lstStyle/>
              <a:p>
                <a:r>
                  <a:rPr lang="en-US">
                    <a:noFill/>
                  </a:rPr>
                  <a:t> </a:t>
                </a:r>
              </a:p>
            </p:txBody>
          </p:sp>
        </mc:Fallback>
      </mc:AlternateContent>
    </p:spTree>
    <p:extLst>
      <p:ext uri="{BB962C8B-B14F-4D97-AF65-F5344CB8AC3E}">
        <p14:creationId xmlns:p14="http://schemas.microsoft.com/office/powerpoint/2010/main" val="4391669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ABEB3362-F43C-479B-9CFD-DE21D26A9CB7}"/>
              </a:ext>
            </a:extLst>
          </p:cNvPr>
          <p:cNvSpPr/>
          <p:nvPr/>
        </p:nvSpPr>
        <p:spPr>
          <a:xfrm>
            <a:off x="629715" y="1100574"/>
            <a:ext cx="2048959" cy="369332"/>
          </a:xfrm>
          <a:prstGeom prst="rect">
            <a:avLst/>
          </a:prstGeom>
        </p:spPr>
        <p:txBody>
          <a:bodyPr wrap="none">
            <a:spAutoFit/>
          </a:bodyPr>
          <a:lstStyle/>
          <a:p>
            <a:r>
              <a:rPr lang="en-US" b="1" dirty="0"/>
              <a:t>Out of Bag Samples</a:t>
            </a:r>
          </a:p>
        </p:txBody>
      </p:sp>
      <p:sp>
        <p:nvSpPr>
          <p:cNvPr id="3" name="TextBox 2">
            <a:extLst>
              <a:ext uri="{FF2B5EF4-FFF2-40B4-BE49-F238E27FC236}">
                <a16:creationId xmlns:a16="http://schemas.microsoft.com/office/drawing/2014/main" id="{199E4C59-722E-4EE2-8D08-D0A6357D19C9}"/>
              </a:ext>
            </a:extLst>
          </p:cNvPr>
          <p:cNvSpPr txBox="1"/>
          <p:nvPr/>
        </p:nvSpPr>
        <p:spPr>
          <a:xfrm>
            <a:off x="1120904" y="1574800"/>
            <a:ext cx="9458960" cy="1754326"/>
          </a:xfrm>
          <a:prstGeom prst="rect">
            <a:avLst/>
          </a:prstGeom>
          <a:noFill/>
        </p:spPr>
        <p:txBody>
          <a:bodyPr wrap="square" rtlCol="0">
            <a:spAutoFit/>
          </a:bodyPr>
          <a:lstStyle/>
          <a:p>
            <a:pPr marL="285750" indent="-285750">
              <a:buFontTx/>
              <a:buChar char="-"/>
            </a:pPr>
            <a:r>
              <a:rPr lang="en-US" dirty="0"/>
              <a:t>During the bootstrapping a proportion of observation is not included in construction of Random Forest, those samples are called the out of bag samples. </a:t>
            </a:r>
          </a:p>
          <a:p>
            <a:pPr marL="285750" indent="-285750">
              <a:buFontTx/>
              <a:buChar char="-"/>
            </a:pPr>
            <a:r>
              <a:rPr lang="en-US" dirty="0"/>
              <a:t>We use out of bag samples to estimate error of associated RF, this error is called </a:t>
            </a:r>
            <a:r>
              <a:rPr lang="en-US" i="1" dirty="0"/>
              <a:t>out of bag error (OOB)</a:t>
            </a:r>
            <a:r>
              <a:rPr lang="en-US" dirty="0"/>
              <a:t>.</a:t>
            </a:r>
          </a:p>
          <a:p>
            <a:pPr marL="285750" indent="-285750">
              <a:buFontTx/>
              <a:buChar char="-"/>
            </a:pPr>
            <a:r>
              <a:rPr lang="en-US" dirty="0"/>
              <a:t>In concept it is almost identical to cross validation. </a:t>
            </a:r>
          </a:p>
          <a:p>
            <a:r>
              <a:rPr lang="en-US" dirty="0"/>
              <a:t> </a:t>
            </a:r>
          </a:p>
        </p:txBody>
      </p:sp>
      <p:pic>
        <p:nvPicPr>
          <p:cNvPr id="4" name="Picture 3">
            <a:extLst>
              <a:ext uri="{FF2B5EF4-FFF2-40B4-BE49-F238E27FC236}">
                <a16:creationId xmlns:a16="http://schemas.microsoft.com/office/drawing/2014/main" id="{0FABE886-8059-4DAE-A9B9-445048C0A412}"/>
              </a:ext>
            </a:extLst>
          </p:cNvPr>
          <p:cNvPicPr>
            <a:picLocks noChangeAspect="1"/>
          </p:cNvPicPr>
          <p:nvPr/>
        </p:nvPicPr>
        <p:blipFill>
          <a:blip r:embed="rId2"/>
          <a:stretch>
            <a:fillRect/>
          </a:stretch>
        </p:blipFill>
        <p:spPr>
          <a:xfrm>
            <a:off x="3114868" y="3434020"/>
            <a:ext cx="5471031" cy="3292869"/>
          </a:xfrm>
          <a:prstGeom prst="rect">
            <a:avLst/>
          </a:prstGeom>
        </p:spPr>
      </p:pic>
    </p:spTree>
    <p:extLst>
      <p:ext uri="{BB962C8B-B14F-4D97-AF65-F5344CB8AC3E}">
        <p14:creationId xmlns:p14="http://schemas.microsoft.com/office/powerpoint/2010/main" val="1637868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5AFB7689-817C-4821-874A-95AEBB1CDA42}"/>
              </a:ext>
            </a:extLst>
          </p:cNvPr>
          <p:cNvSpPr/>
          <p:nvPr/>
        </p:nvSpPr>
        <p:spPr>
          <a:xfrm>
            <a:off x="684094" y="1059934"/>
            <a:ext cx="2125325" cy="369332"/>
          </a:xfrm>
          <a:prstGeom prst="rect">
            <a:avLst/>
          </a:prstGeom>
        </p:spPr>
        <p:txBody>
          <a:bodyPr wrap="none">
            <a:spAutoFit/>
          </a:bodyPr>
          <a:lstStyle/>
          <a:p>
            <a:r>
              <a:rPr lang="en-US" b="1" dirty="0"/>
              <a:t>Variable Importance</a:t>
            </a:r>
          </a:p>
        </p:txBody>
      </p:sp>
      <p:sp>
        <p:nvSpPr>
          <p:cNvPr id="3" name="Rectangle 2">
            <a:extLst>
              <a:ext uri="{FF2B5EF4-FFF2-40B4-BE49-F238E27FC236}">
                <a16:creationId xmlns:a16="http://schemas.microsoft.com/office/drawing/2014/main" id="{34245374-0942-469D-8233-008E6A3A6B4C}"/>
              </a:ext>
            </a:extLst>
          </p:cNvPr>
          <p:cNvSpPr/>
          <p:nvPr/>
        </p:nvSpPr>
        <p:spPr>
          <a:xfrm>
            <a:off x="590661" y="1725719"/>
            <a:ext cx="6541660" cy="1754326"/>
          </a:xfrm>
          <a:prstGeom prst="rect">
            <a:avLst/>
          </a:prstGeom>
        </p:spPr>
        <p:txBody>
          <a:bodyPr wrap="square">
            <a:spAutoFit/>
          </a:bodyPr>
          <a:lstStyle/>
          <a:p>
            <a:pPr marL="285750" indent="-285750">
              <a:buFontTx/>
              <a:buChar char="-"/>
            </a:pPr>
            <a:r>
              <a:rPr lang="en-US" dirty="0"/>
              <a:t>At each split in each tree, the improvement in the split-criterion is the importance measure attributed to the splitting variable, and is accumulated over all the trees in the forest separately for each variable.</a:t>
            </a:r>
          </a:p>
          <a:p>
            <a:pPr marL="285750" indent="-285750">
              <a:buFontTx/>
              <a:buChar char="-"/>
            </a:pPr>
            <a:r>
              <a:rPr lang="en-US" dirty="0"/>
              <a:t>Different measures can be used, e.g. Gini index or OOB.</a:t>
            </a:r>
          </a:p>
          <a:p>
            <a:endParaRPr lang="en-US" dirty="0"/>
          </a:p>
        </p:txBody>
      </p:sp>
      <p:pic>
        <p:nvPicPr>
          <p:cNvPr id="4" name="Picture 3">
            <a:extLst>
              <a:ext uri="{FF2B5EF4-FFF2-40B4-BE49-F238E27FC236}">
                <a16:creationId xmlns:a16="http://schemas.microsoft.com/office/drawing/2014/main" id="{F4474D61-8890-4FA6-A193-4A5B5E943F18}"/>
              </a:ext>
            </a:extLst>
          </p:cNvPr>
          <p:cNvPicPr>
            <a:picLocks noChangeAspect="1"/>
          </p:cNvPicPr>
          <p:nvPr/>
        </p:nvPicPr>
        <p:blipFill>
          <a:blip r:embed="rId2"/>
          <a:stretch>
            <a:fillRect/>
          </a:stretch>
        </p:blipFill>
        <p:spPr>
          <a:xfrm>
            <a:off x="7732064" y="1187962"/>
            <a:ext cx="4104336" cy="5150065"/>
          </a:xfrm>
          <a:prstGeom prst="rect">
            <a:avLst/>
          </a:prstGeom>
        </p:spPr>
      </p:pic>
    </p:spTree>
    <p:extLst>
      <p:ext uri="{BB962C8B-B14F-4D97-AF65-F5344CB8AC3E}">
        <p14:creationId xmlns:p14="http://schemas.microsoft.com/office/powerpoint/2010/main" val="2424274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49ACB762-144E-4F66-8DD1-A38D2F515A14}"/>
              </a:ext>
            </a:extLst>
          </p:cNvPr>
          <p:cNvSpPr/>
          <p:nvPr/>
        </p:nvSpPr>
        <p:spPr>
          <a:xfrm>
            <a:off x="797256" y="1080254"/>
            <a:ext cx="1536574" cy="369332"/>
          </a:xfrm>
          <a:prstGeom prst="rect">
            <a:avLst/>
          </a:prstGeom>
        </p:spPr>
        <p:txBody>
          <a:bodyPr wrap="none">
            <a:spAutoFit/>
          </a:bodyPr>
          <a:lstStyle/>
          <a:p>
            <a:r>
              <a:rPr lang="en-US" b="1" dirty="0"/>
              <a:t>Proximity plot</a:t>
            </a:r>
          </a:p>
        </p:txBody>
      </p:sp>
      <p:pic>
        <p:nvPicPr>
          <p:cNvPr id="3" name="Picture 2">
            <a:extLst>
              <a:ext uri="{FF2B5EF4-FFF2-40B4-BE49-F238E27FC236}">
                <a16:creationId xmlns:a16="http://schemas.microsoft.com/office/drawing/2014/main" id="{4A5F8496-1B18-4C17-9684-192F7DF3EEA0}"/>
              </a:ext>
            </a:extLst>
          </p:cNvPr>
          <p:cNvPicPr>
            <a:picLocks noChangeAspect="1"/>
          </p:cNvPicPr>
          <p:nvPr/>
        </p:nvPicPr>
        <p:blipFill>
          <a:blip r:embed="rId2"/>
          <a:stretch>
            <a:fillRect/>
          </a:stretch>
        </p:blipFill>
        <p:spPr>
          <a:xfrm>
            <a:off x="7019292" y="1696720"/>
            <a:ext cx="3740444" cy="3551674"/>
          </a:xfrm>
          <a:prstGeom prst="rect">
            <a:avLst/>
          </a:prstGeom>
        </p:spPr>
      </p:pic>
      <p:sp>
        <p:nvSpPr>
          <p:cNvPr id="4" name="Rectangle 3">
            <a:extLst>
              <a:ext uri="{FF2B5EF4-FFF2-40B4-BE49-F238E27FC236}">
                <a16:creationId xmlns:a16="http://schemas.microsoft.com/office/drawing/2014/main" id="{8895F4DB-0012-4956-8D64-826683844B37}"/>
              </a:ext>
            </a:extLst>
          </p:cNvPr>
          <p:cNvSpPr/>
          <p:nvPr/>
        </p:nvSpPr>
        <p:spPr>
          <a:xfrm>
            <a:off x="426128" y="1696720"/>
            <a:ext cx="6497624" cy="923330"/>
          </a:xfrm>
          <a:prstGeom prst="rect">
            <a:avLst/>
          </a:prstGeom>
        </p:spPr>
        <p:txBody>
          <a:bodyPr wrap="square">
            <a:spAutoFit/>
          </a:bodyPr>
          <a:lstStyle/>
          <a:p>
            <a:r>
              <a:rPr lang="en-US" dirty="0"/>
              <a:t>- proximity plot gives an indication of which observations are effectively close together in the eyes of the random forest classifier.</a:t>
            </a:r>
          </a:p>
          <a:p>
            <a:r>
              <a:rPr lang="en-US" dirty="0"/>
              <a:t>- Looks tempting to use them for classification! </a:t>
            </a:r>
          </a:p>
        </p:txBody>
      </p:sp>
      <p:sp>
        <p:nvSpPr>
          <p:cNvPr id="6" name="Rectangle 5">
            <a:extLst>
              <a:ext uri="{FF2B5EF4-FFF2-40B4-BE49-F238E27FC236}">
                <a16:creationId xmlns:a16="http://schemas.microsoft.com/office/drawing/2014/main" id="{18ADCBE4-1AEF-48AA-A4AD-A4B2C4162DE6}"/>
              </a:ext>
            </a:extLst>
          </p:cNvPr>
          <p:cNvSpPr/>
          <p:nvPr/>
        </p:nvSpPr>
        <p:spPr>
          <a:xfrm>
            <a:off x="525340" y="4450695"/>
            <a:ext cx="6096000" cy="923330"/>
          </a:xfrm>
          <a:prstGeom prst="rect">
            <a:avLst/>
          </a:prstGeom>
        </p:spPr>
        <p:txBody>
          <a:bodyPr>
            <a:spAutoFit/>
          </a:bodyPr>
          <a:lstStyle/>
          <a:p>
            <a:r>
              <a:rPr lang="en-US" dirty="0"/>
              <a:t>Proximity plots for random forests often look very similar, irrespective of the data, which casts doubt on their utility. They all have somehow star shape!</a:t>
            </a:r>
          </a:p>
        </p:txBody>
      </p:sp>
    </p:spTree>
    <p:extLst>
      <p:ext uri="{BB962C8B-B14F-4D97-AF65-F5344CB8AC3E}">
        <p14:creationId xmlns:p14="http://schemas.microsoft.com/office/powerpoint/2010/main" val="4754659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90693DB9-871D-46F7-B8DC-9B6BC4A9CFCC}"/>
              </a:ext>
            </a:extLst>
          </p:cNvPr>
          <p:cNvSpPr/>
          <p:nvPr/>
        </p:nvSpPr>
        <p:spPr>
          <a:xfrm>
            <a:off x="741680" y="1195755"/>
            <a:ext cx="6096000" cy="369332"/>
          </a:xfrm>
          <a:prstGeom prst="rect">
            <a:avLst/>
          </a:prstGeom>
        </p:spPr>
        <p:txBody>
          <a:bodyPr>
            <a:spAutoFit/>
          </a:bodyPr>
          <a:lstStyle/>
          <a:p>
            <a:r>
              <a:rPr lang="en-US" b="1" dirty="0"/>
              <a:t>Random Forests and Over fitting</a:t>
            </a:r>
          </a:p>
        </p:txBody>
      </p:sp>
      <p:sp>
        <p:nvSpPr>
          <p:cNvPr id="3" name="Rectangle 2">
            <a:extLst>
              <a:ext uri="{FF2B5EF4-FFF2-40B4-BE49-F238E27FC236}">
                <a16:creationId xmlns:a16="http://schemas.microsoft.com/office/drawing/2014/main" id="{187DE3ED-E245-4E6F-89CC-2ECF77CEE902}"/>
              </a:ext>
            </a:extLst>
          </p:cNvPr>
          <p:cNvSpPr/>
          <p:nvPr/>
        </p:nvSpPr>
        <p:spPr>
          <a:xfrm>
            <a:off x="741680" y="1674195"/>
            <a:ext cx="8416327" cy="646331"/>
          </a:xfrm>
          <a:prstGeom prst="rect">
            <a:avLst/>
          </a:prstGeom>
        </p:spPr>
        <p:txBody>
          <a:bodyPr wrap="square">
            <a:spAutoFit/>
          </a:bodyPr>
          <a:lstStyle/>
          <a:p>
            <a:r>
              <a:rPr lang="en-US" dirty="0"/>
              <a:t>When the number of variables is large, but the fraction of relevant variables small, random forests are likely to perform poorly with small m.</a:t>
            </a:r>
          </a:p>
        </p:txBody>
      </p:sp>
      <p:pic>
        <p:nvPicPr>
          <p:cNvPr id="4" name="Picture 3">
            <a:extLst>
              <a:ext uri="{FF2B5EF4-FFF2-40B4-BE49-F238E27FC236}">
                <a16:creationId xmlns:a16="http://schemas.microsoft.com/office/drawing/2014/main" id="{B4B341C3-2665-43AC-BB52-F056E8BA1901}"/>
              </a:ext>
            </a:extLst>
          </p:cNvPr>
          <p:cNvPicPr>
            <a:picLocks noChangeAspect="1"/>
          </p:cNvPicPr>
          <p:nvPr/>
        </p:nvPicPr>
        <p:blipFill>
          <a:blip r:embed="rId2"/>
          <a:stretch>
            <a:fillRect/>
          </a:stretch>
        </p:blipFill>
        <p:spPr>
          <a:xfrm>
            <a:off x="6318250" y="2320526"/>
            <a:ext cx="5268186" cy="4085907"/>
          </a:xfrm>
          <a:prstGeom prst="rect">
            <a:avLst/>
          </a:prstGeom>
        </p:spPr>
      </p:pic>
      <p:sp>
        <p:nvSpPr>
          <p:cNvPr id="6" name="Rectangle 5">
            <a:extLst>
              <a:ext uri="{FF2B5EF4-FFF2-40B4-BE49-F238E27FC236}">
                <a16:creationId xmlns:a16="http://schemas.microsoft.com/office/drawing/2014/main" id="{217E87BB-8F5C-4C3F-8657-24E129925877}"/>
              </a:ext>
            </a:extLst>
          </p:cNvPr>
          <p:cNvSpPr/>
          <p:nvPr/>
        </p:nvSpPr>
        <p:spPr>
          <a:xfrm>
            <a:off x="426128" y="4226920"/>
            <a:ext cx="6096000" cy="1200329"/>
          </a:xfrm>
          <a:prstGeom prst="rect">
            <a:avLst/>
          </a:prstGeom>
        </p:spPr>
        <p:txBody>
          <a:bodyPr>
            <a:spAutoFit/>
          </a:bodyPr>
          <a:lstStyle/>
          <a:p>
            <a:pPr marL="285750" indent="-285750">
              <a:buFontTx/>
              <a:buChar char="-"/>
            </a:pPr>
            <a:r>
              <a:rPr lang="en-US" dirty="0"/>
              <a:t>Another claim is that random forests “</a:t>
            </a:r>
            <a:r>
              <a:rPr lang="en-US" i="1" dirty="0"/>
              <a:t>cannot overfit</a:t>
            </a:r>
            <a:r>
              <a:rPr lang="en-US" dirty="0"/>
              <a:t>" the data. This is not true!</a:t>
            </a:r>
          </a:p>
          <a:p>
            <a:pPr marL="285750" indent="-285750">
              <a:buFontTx/>
              <a:buChar char="-"/>
            </a:pPr>
            <a:r>
              <a:rPr lang="en-US" dirty="0"/>
              <a:t>The average of fully grown trees can result in too rich a model, and incur unnecessary variance</a:t>
            </a:r>
          </a:p>
        </p:txBody>
      </p:sp>
    </p:spTree>
    <p:extLst>
      <p:ext uri="{BB962C8B-B14F-4D97-AF65-F5344CB8AC3E}">
        <p14:creationId xmlns:p14="http://schemas.microsoft.com/office/powerpoint/2010/main" val="12374956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28619515-D894-4947-ABE8-A037FC1042AA}"/>
              </a:ext>
            </a:extLst>
          </p:cNvPr>
          <p:cNvSpPr/>
          <p:nvPr/>
        </p:nvSpPr>
        <p:spPr>
          <a:xfrm>
            <a:off x="862676" y="1090414"/>
            <a:ext cx="2802562" cy="369332"/>
          </a:xfrm>
          <a:prstGeom prst="rect">
            <a:avLst/>
          </a:prstGeom>
        </p:spPr>
        <p:txBody>
          <a:bodyPr wrap="none">
            <a:spAutoFit/>
          </a:bodyPr>
          <a:lstStyle/>
          <a:p>
            <a:r>
              <a:rPr lang="en-US" b="1" dirty="0"/>
              <a:t>Analysis of Random Forests</a:t>
            </a:r>
          </a:p>
        </p:txBody>
      </p:sp>
      <p:sp>
        <p:nvSpPr>
          <p:cNvPr id="3" name="TextBox 2">
            <a:extLst>
              <a:ext uri="{FF2B5EF4-FFF2-40B4-BE49-F238E27FC236}">
                <a16:creationId xmlns:a16="http://schemas.microsoft.com/office/drawing/2014/main" id="{09335681-5AFE-4F93-B2DB-991B9CD72C05}"/>
              </a:ext>
            </a:extLst>
          </p:cNvPr>
          <p:cNvSpPr txBox="1"/>
          <p:nvPr/>
        </p:nvSpPr>
        <p:spPr>
          <a:xfrm>
            <a:off x="3665238" y="2448560"/>
            <a:ext cx="6037562" cy="369332"/>
          </a:xfrm>
          <a:prstGeom prst="rect">
            <a:avLst/>
          </a:prstGeom>
          <a:noFill/>
        </p:spPr>
        <p:txBody>
          <a:bodyPr wrap="square" rtlCol="0">
            <a:spAutoFit/>
          </a:bodyPr>
          <a:lstStyle/>
          <a:p>
            <a:r>
              <a:rPr lang="en-US" dirty="0"/>
              <a:t>LATER!</a:t>
            </a:r>
          </a:p>
        </p:txBody>
      </p:sp>
    </p:spTree>
    <p:extLst>
      <p:ext uri="{BB962C8B-B14F-4D97-AF65-F5344CB8AC3E}">
        <p14:creationId xmlns:p14="http://schemas.microsoft.com/office/powerpoint/2010/main" val="93568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sp>
        <p:nvSpPr>
          <p:cNvPr id="2" name="Rectangle 1">
            <a:extLst>
              <a:ext uri="{FF2B5EF4-FFF2-40B4-BE49-F238E27FC236}">
                <a16:creationId xmlns:a16="http://schemas.microsoft.com/office/drawing/2014/main" id="{09E8F0B0-C430-4511-89E9-1077CA6D45B0}"/>
              </a:ext>
            </a:extLst>
          </p:cNvPr>
          <p:cNvSpPr/>
          <p:nvPr/>
        </p:nvSpPr>
        <p:spPr>
          <a:xfrm>
            <a:off x="563201" y="1137741"/>
            <a:ext cx="6092242"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The Gauss–Markov Theorem: </a:t>
            </a:r>
            <a:r>
              <a:rPr lang="en-US" dirty="0">
                <a:latin typeface="Times New Roman" panose="02020603050405020304" pitchFamily="18" charset="0"/>
                <a:cs typeface="Times New Roman" panose="02020603050405020304" pitchFamily="18" charset="0"/>
              </a:rPr>
              <a:t>Why linear models have the minimum variance? Is it always wise to go for small variance methods?</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09A39AD-3F93-4424-BCD8-EBF87CADC29F}"/>
              </a:ext>
            </a:extLst>
          </p:cNvPr>
          <p:cNvPicPr>
            <a:picLocks noChangeAspect="1"/>
          </p:cNvPicPr>
          <p:nvPr/>
        </p:nvPicPr>
        <p:blipFill>
          <a:blip r:embed="rId2"/>
          <a:stretch>
            <a:fillRect/>
          </a:stretch>
        </p:blipFill>
        <p:spPr>
          <a:xfrm>
            <a:off x="991463" y="2803889"/>
            <a:ext cx="1047750" cy="333375"/>
          </a:xfrm>
          <a:prstGeom prst="rect">
            <a:avLst/>
          </a:prstGeom>
        </p:spPr>
      </p:pic>
      <p:sp>
        <p:nvSpPr>
          <p:cNvPr id="4" name="TextBox 3">
            <a:extLst>
              <a:ext uri="{FF2B5EF4-FFF2-40B4-BE49-F238E27FC236}">
                <a16:creationId xmlns:a16="http://schemas.microsoft.com/office/drawing/2014/main" id="{C42A6C53-373D-4C6C-8EDD-5F57FA97DD75}"/>
              </a:ext>
            </a:extLst>
          </p:cNvPr>
          <p:cNvSpPr txBox="1"/>
          <p:nvPr/>
        </p:nvSpPr>
        <p:spPr>
          <a:xfrm>
            <a:off x="426128" y="2129221"/>
            <a:ext cx="581409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We focus on the estimation of any parameters combination:</a:t>
            </a:r>
          </a:p>
        </p:txBody>
      </p:sp>
      <p:sp>
        <p:nvSpPr>
          <p:cNvPr id="6" name="TextBox 5">
            <a:extLst>
              <a:ext uri="{FF2B5EF4-FFF2-40B4-BE49-F238E27FC236}">
                <a16:creationId xmlns:a16="http://schemas.microsoft.com/office/drawing/2014/main" id="{8B2CCCF9-761D-4594-A16B-83759B1A694B}"/>
              </a:ext>
            </a:extLst>
          </p:cNvPr>
          <p:cNvSpPr txBox="1"/>
          <p:nvPr/>
        </p:nvSpPr>
        <p:spPr>
          <a:xfrm>
            <a:off x="2543787" y="2767932"/>
            <a:ext cx="18403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e.g.</a:t>
            </a:r>
          </a:p>
        </p:txBody>
      </p:sp>
      <p:pic>
        <p:nvPicPr>
          <p:cNvPr id="7" name="Picture 6">
            <a:extLst>
              <a:ext uri="{FF2B5EF4-FFF2-40B4-BE49-F238E27FC236}">
                <a16:creationId xmlns:a16="http://schemas.microsoft.com/office/drawing/2014/main" id="{489E3B09-F681-46FD-A2E5-EF2FFA1C7E9B}"/>
              </a:ext>
            </a:extLst>
          </p:cNvPr>
          <p:cNvPicPr>
            <a:picLocks noChangeAspect="1"/>
          </p:cNvPicPr>
          <p:nvPr/>
        </p:nvPicPr>
        <p:blipFill>
          <a:blip r:embed="rId3"/>
          <a:stretch>
            <a:fillRect/>
          </a:stretch>
        </p:blipFill>
        <p:spPr>
          <a:xfrm>
            <a:off x="3192633" y="2765789"/>
            <a:ext cx="1581150" cy="371475"/>
          </a:xfrm>
          <a:prstGeom prst="rect">
            <a:avLst/>
          </a:prstGeom>
        </p:spPr>
      </p:pic>
      <p:pic>
        <p:nvPicPr>
          <p:cNvPr id="9" name="Picture 8">
            <a:extLst>
              <a:ext uri="{FF2B5EF4-FFF2-40B4-BE49-F238E27FC236}">
                <a16:creationId xmlns:a16="http://schemas.microsoft.com/office/drawing/2014/main" id="{AC801485-8C77-48A7-8048-C3E9BEADB552}"/>
              </a:ext>
            </a:extLst>
          </p:cNvPr>
          <p:cNvPicPr>
            <a:picLocks noChangeAspect="1"/>
          </p:cNvPicPr>
          <p:nvPr/>
        </p:nvPicPr>
        <p:blipFill>
          <a:blip r:embed="rId4"/>
          <a:stretch>
            <a:fillRect/>
          </a:stretch>
        </p:blipFill>
        <p:spPr>
          <a:xfrm>
            <a:off x="325608" y="3532528"/>
            <a:ext cx="3657600" cy="514350"/>
          </a:xfrm>
          <a:prstGeom prst="rect">
            <a:avLst/>
          </a:prstGeom>
        </p:spPr>
      </p:pic>
      <p:pic>
        <p:nvPicPr>
          <p:cNvPr id="10" name="Picture 9">
            <a:extLst>
              <a:ext uri="{FF2B5EF4-FFF2-40B4-BE49-F238E27FC236}">
                <a16:creationId xmlns:a16="http://schemas.microsoft.com/office/drawing/2014/main" id="{E1E7E8ED-B213-4066-BA06-4354984CAF28}"/>
              </a:ext>
            </a:extLst>
          </p:cNvPr>
          <p:cNvPicPr>
            <a:picLocks noChangeAspect="1"/>
          </p:cNvPicPr>
          <p:nvPr/>
        </p:nvPicPr>
        <p:blipFill>
          <a:blip r:embed="rId5"/>
          <a:stretch>
            <a:fillRect/>
          </a:stretch>
        </p:blipFill>
        <p:spPr>
          <a:xfrm>
            <a:off x="5850384" y="3061040"/>
            <a:ext cx="4495800" cy="1457325"/>
          </a:xfrm>
          <a:prstGeom prst="rect">
            <a:avLst/>
          </a:prstGeom>
        </p:spPr>
      </p:pic>
      <p:sp>
        <p:nvSpPr>
          <p:cNvPr id="11" name="TextBox 10">
            <a:extLst>
              <a:ext uri="{FF2B5EF4-FFF2-40B4-BE49-F238E27FC236}">
                <a16:creationId xmlns:a16="http://schemas.microsoft.com/office/drawing/2014/main" id="{0670B07C-99F0-48B0-BD3F-5A351AFAD708}"/>
              </a:ext>
            </a:extLst>
          </p:cNvPr>
          <p:cNvSpPr txBox="1"/>
          <p:nvPr/>
        </p:nvSpPr>
        <p:spPr>
          <a:xfrm>
            <a:off x="6668535" y="2613868"/>
            <a:ext cx="202405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Theorem:</a:t>
            </a:r>
          </a:p>
        </p:txBody>
      </p:sp>
      <p:pic>
        <p:nvPicPr>
          <p:cNvPr id="14" name="Picture 13">
            <a:extLst>
              <a:ext uri="{FF2B5EF4-FFF2-40B4-BE49-F238E27FC236}">
                <a16:creationId xmlns:a16="http://schemas.microsoft.com/office/drawing/2014/main" id="{E9A2B096-2D88-4C6C-A103-14714B71A767}"/>
              </a:ext>
            </a:extLst>
          </p:cNvPr>
          <p:cNvPicPr>
            <a:picLocks noChangeAspect="1"/>
          </p:cNvPicPr>
          <p:nvPr/>
        </p:nvPicPr>
        <p:blipFill>
          <a:blip r:embed="rId6"/>
          <a:stretch>
            <a:fillRect/>
          </a:stretch>
        </p:blipFill>
        <p:spPr>
          <a:xfrm>
            <a:off x="1240284" y="4871184"/>
            <a:ext cx="9105900" cy="819150"/>
          </a:xfrm>
          <a:prstGeom prst="rect">
            <a:avLst/>
          </a:prstGeom>
          <a:ln>
            <a:solidFill>
              <a:srgbClr val="FF0000"/>
            </a:solidFill>
          </a:ln>
        </p:spPr>
      </p:pic>
      <p:pic>
        <p:nvPicPr>
          <p:cNvPr id="15" name="Picture 14">
            <a:extLst>
              <a:ext uri="{FF2B5EF4-FFF2-40B4-BE49-F238E27FC236}">
                <a16:creationId xmlns:a16="http://schemas.microsoft.com/office/drawing/2014/main" id="{1145B600-B530-4274-9B6D-748C3924B97E}"/>
              </a:ext>
            </a:extLst>
          </p:cNvPr>
          <p:cNvPicPr>
            <a:picLocks noChangeAspect="1"/>
          </p:cNvPicPr>
          <p:nvPr/>
        </p:nvPicPr>
        <p:blipFill>
          <a:blip r:embed="rId7"/>
          <a:stretch>
            <a:fillRect/>
          </a:stretch>
        </p:blipFill>
        <p:spPr>
          <a:xfrm>
            <a:off x="4384162" y="5929975"/>
            <a:ext cx="2695575" cy="438150"/>
          </a:xfrm>
          <a:prstGeom prst="rect">
            <a:avLst/>
          </a:prstGeom>
        </p:spPr>
      </p:pic>
    </p:spTree>
    <p:extLst>
      <p:ext uri="{BB962C8B-B14F-4D97-AF65-F5344CB8AC3E}">
        <p14:creationId xmlns:p14="http://schemas.microsoft.com/office/powerpoint/2010/main" val="138093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sp>
        <p:nvSpPr>
          <p:cNvPr id="2" name="Rectangle 1">
            <a:extLst>
              <a:ext uri="{FF2B5EF4-FFF2-40B4-BE49-F238E27FC236}">
                <a16:creationId xmlns:a16="http://schemas.microsoft.com/office/drawing/2014/main" id="{8F5562DC-93E4-47BE-B01C-C64F78F44FAA}"/>
              </a:ext>
            </a:extLst>
          </p:cNvPr>
          <p:cNvSpPr/>
          <p:nvPr/>
        </p:nvSpPr>
        <p:spPr>
          <a:xfrm>
            <a:off x="570642" y="2024958"/>
            <a:ext cx="10749397" cy="313932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The </a:t>
            </a:r>
            <a:r>
              <a:rPr lang="en-US" i="1" dirty="0">
                <a:latin typeface="Times New Roman" panose="02020603050405020304" pitchFamily="18" charset="0"/>
                <a:cs typeface="Times New Roman" panose="02020603050405020304" pitchFamily="18" charset="0"/>
              </a:rPr>
              <a:t>Gauss-Markov</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theorem</a:t>
            </a:r>
            <a:r>
              <a:rPr lang="en-US" dirty="0">
                <a:latin typeface="Times New Roman" panose="02020603050405020304" pitchFamily="18" charset="0"/>
                <a:cs typeface="Times New Roman" panose="02020603050405020304" pitchFamily="18" charset="0"/>
              </a:rPr>
              <a:t> implies that the least squares estimator has the smallest mean squared error of all linear estimators with </a:t>
            </a:r>
            <a:r>
              <a:rPr lang="en-US" b="1" dirty="0">
                <a:latin typeface="Times New Roman" panose="02020603050405020304" pitchFamily="18" charset="0"/>
                <a:cs typeface="Times New Roman" panose="02020603050405020304" pitchFamily="18" charset="0"/>
              </a:rPr>
              <a:t>no bias</a:t>
            </a:r>
            <a:r>
              <a:rPr lang="en-US" dirty="0">
                <a:latin typeface="Times New Roman" panose="02020603050405020304" pitchFamily="18" charset="0"/>
                <a:cs typeface="Times New Roman" panose="02020603050405020304" pitchFamily="18" charset="0"/>
              </a:rPr>
              <a:t>. But it have a very </a:t>
            </a:r>
            <a:r>
              <a:rPr lang="en-US" b="1" dirty="0">
                <a:latin typeface="Times New Roman" panose="02020603050405020304" pitchFamily="18" charset="0"/>
                <a:cs typeface="Times New Roman" panose="02020603050405020304" pitchFamily="18" charset="0"/>
              </a:rPr>
              <a:t>high variance</a:t>
            </a:r>
            <a:r>
              <a:rPr lang="en-US" dirty="0">
                <a:latin typeface="Times New Roman" panose="02020603050405020304" pitchFamily="18" charset="0"/>
                <a:cs typeface="Times New Roman" panose="02020603050405020304" pitchFamily="18" charset="0"/>
              </a:rPr>
              <a:t>. There may well exist a biased estimator with smaller mean squared error. Such an estimator would trade a little bias for a larger reduction in variance.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Biased estimates are commonly used. Any method that </a:t>
            </a:r>
            <a:r>
              <a:rPr lang="en-US" b="1" dirty="0">
                <a:latin typeface="Times New Roman" panose="02020603050405020304" pitchFamily="18" charset="0"/>
                <a:cs typeface="Times New Roman" panose="02020603050405020304" pitchFamily="18" charset="0"/>
              </a:rPr>
              <a:t>shrinks</a:t>
            </a:r>
            <a:r>
              <a:rPr lang="en-US" dirty="0">
                <a:latin typeface="Times New Roman" panose="02020603050405020304" pitchFamily="18" charset="0"/>
                <a:cs typeface="Times New Roman" panose="02020603050405020304" pitchFamily="18" charset="0"/>
              </a:rPr>
              <a:t> or sets to zero some of the least squares coefficients may result in a biased estimate.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We discuss many examples, including variable subset selection and ridge regression, later under linear regression section.  </a:t>
            </a:r>
          </a:p>
          <a:p>
            <a:r>
              <a:rPr lang="en-US" dirty="0">
                <a:latin typeface="Times New Roman" panose="02020603050405020304" pitchFamily="18" charset="0"/>
                <a:cs typeface="Times New Roman" panose="02020603050405020304" pitchFamily="18" charset="0"/>
              </a:rPr>
              <a:t>- From a more pragmatic point of view, </a:t>
            </a:r>
            <a:r>
              <a:rPr lang="en-US" i="1" dirty="0">
                <a:latin typeface="Times New Roman" panose="02020603050405020304" pitchFamily="18" charset="0"/>
                <a:cs typeface="Times New Roman" panose="02020603050405020304" pitchFamily="18" charset="0"/>
              </a:rPr>
              <a:t>most models are distortions of the truth</a:t>
            </a:r>
            <a:r>
              <a:rPr lang="en-US" dirty="0">
                <a:latin typeface="Times New Roman" panose="02020603050405020304" pitchFamily="18" charset="0"/>
                <a:cs typeface="Times New Roman" panose="02020603050405020304" pitchFamily="18" charset="0"/>
              </a:rPr>
              <a:t>, and hence are </a:t>
            </a:r>
            <a:r>
              <a:rPr lang="en-US" i="1" dirty="0">
                <a:latin typeface="Times New Roman" panose="02020603050405020304" pitchFamily="18" charset="0"/>
                <a:cs typeface="Times New Roman" panose="02020603050405020304" pitchFamily="18" charset="0"/>
              </a:rPr>
              <a:t>biased</a:t>
            </a:r>
            <a:r>
              <a:rPr lang="en-US" dirty="0">
                <a:latin typeface="Times New Roman" panose="02020603050405020304" pitchFamily="18" charset="0"/>
                <a:cs typeface="Times New Roman" panose="02020603050405020304" pitchFamily="18" charset="0"/>
              </a:rPr>
              <a:t>; picking the right model amounts to creating the right balance between bias and variance.</a:t>
            </a:r>
          </a:p>
        </p:txBody>
      </p:sp>
      <p:sp>
        <p:nvSpPr>
          <p:cNvPr id="3" name="Rectangle 2">
            <a:extLst>
              <a:ext uri="{FF2B5EF4-FFF2-40B4-BE49-F238E27FC236}">
                <a16:creationId xmlns:a16="http://schemas.microsoft.com/office/drawing/2014/main" id="{42166905-D088-4CB4-BBC8-649B07BEBCB6}"/>
              </a:ext>
            </a:extLst>
          </p:cNvPr>
          <p:cNvSpPr/>
          <p:nvPr/>
        </p:nvSpPr>
        <p:spPr>
          <a:xfrm>
            <a:off x="759684" y="1108367"/>
            <a:ext cx="568232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The Gauss–Markov Theorem (Bias –Variance trade off)</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862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sp>
        <p:nvSpPr>
          <p:cNvPr id="3" name="Rectangle 2">
            <a:extLst>
              <a:ext uri="{FF2B5EF4-FFF2-40B4-BE49-F238E27FC236}">
                <a16:creationId xmlns:a16="http://schemas.microsoft.com/office/drawing/2014/main" id="{B5D785CD-D8ED-4679-BEA7-524BD8F14E58}"/>
              </a:ext>
            </a:extLst>
          </p:cNvPr>
          <p:cNvSpPr/>
          <p:nvPr/>
        </p:nvSpPr>
        <p:spPr>
          <a:xfrm>
            <a:off x="396303" y="1195615"/>
            <a:ext cx="568008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Multiple Regression from Simple Univariate Regression</a:t>
            </a:r>
          </a:p>
        </p:txBody>
      </p:sp>
      <p:pic>
        <p:nvPicPr>
          <p:cNvPr id="4" name="Picture 3">
            <a:extLst>
              <a:ext uri="{FF2B5EF4-FFF2-40B4-BE49-F238E27FC236}">
                <a16:creationId xmlns:a16="http://schemas.microsoft.com/office/drawing/2014/main" id="{3A70ECD4-98D5-4EFC-B387-66EC21F62A35}"/>
              </a:ext>
            </a:extLst>
          </p:cNvPr>
          <p:cNvPicPr>
            <a:picLocks noChangeAspect="1"/>
          </p:cNvPicPr>
          <p:nvPr/>
        </p:nvPicPr>
        <p:blipFill>
          <a:blip r:embed="rId2"/>
          <a:stretch>
            <a:fillRect/>
          </a:stretch>
        </p:blipFill>
        <p:spPr>
          <a:xfrm>
            <a:off x="516339" y="2355896"/>
            <a:ext cx="1876425" cy="447675"/>
          </a:xfrm>
          <a:prstGeom prst="rect">
            <a:avLst/>
          </a:prstGeom>
        </p:spPr>
      </p:pic>
      <p:sp>
        <p:nvSpPr>
          <p:cNvPr id="6" name="TextBox 5">
            <a:extLst>
              <a:ext uri="{FF2B5EF4-FFF2-40B4-BE49-F238E27FC236}">
                <a16:creationId xmlns:a16="http://schemas.microsoft.com/office/drawing/2014/main" id="{CD737175-F1AC-4AED-B281-1C20B427B3A4}"/>
              </a:ext>
            </a:extLst>
          </p:cNvPr>
          <p:cNvSpPr txBox="1"/>
          <p:nvPr/>
        </p:nvSpPr>
        <p:spPr>
          <a:xfrm>
            <a:off x="396303" y="1815307"/>
            <a:ext cx="30904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Consider univariate case (p=1)</a:t>
            </a:r>
          </a:p>
        </p:txBody>
      </p:sp>
      <p:pic>
        <p:nvPicPr>
          <p:cNvPr id="7" name="Picture 6">
            <a:extLst>
              <a:ext uri="{FF2B5EF4-FFF2-40B4-BE49-F238E27FC236}">
                <a16:creationId xmlns:a16="http://schemas.microsoft.com/office/drawing/2014/main" id="{F7ABE54A-E339-46AE-BEA9-42E4BA38631E}"/>
              </a:ext>
            </a:extLst>
          </p:cNvPr>
          <p:cNvPicPr>
            <a:picLocks noChangeAspect="1"/>
          </p:cNvPicPr>
          <p:nvPr/>
        </p:nvPicPr>
        <p:blipFill>
          <a:blip r:embed="rId3"/>
          <a:stretch>
            <a:fillRect/>
          </a:stretch>
        </p:blipFill>
        <p:spPr>
          <a:xfrm>
            <a:off x="396303" y="2974828"/>
            <a:ext cx="2047875" cy="1428750"/>
          </a:xfrm>
          <a:prstGeom prst="rect">
            <a:avLst/>
          </a:prstGeom>
        </p:spPr>
      </p:pic>
      <p:pic>
        <p:nvPicPr>
          <p:cNvPr id="9" name="Picture 8">
            <a:extLst>
              <a:ext uri="{FF2B5EF4-FFF2-40B4-BE49-F238E27FC236}">
                <a16:creationId xmlns:a16="http://schemas.microsoft.com/office/drawing/2014/main" id="{A2C5B737-02C0-4A95-917C-7B7B38DA0D82}"/>
              </a:ext>
            </a:extLst>
          </p:cNvPr>
          <p:cNvPicPr>
            <a:picLocks noChangeAspect="1"/>
          </p:cNvPicPr>
          <p:nvPr/>
        </p:nvPicPr>
        <p:blipFill>
          <a:blip r:embed="rId4"/>
          <a:stretch>
            <a:fillRect/>
          </a:stretch>
        </p:blipFill>
        <p:spPr>
          <a:xfrm>
            <a:off x="426128" y="4574835"/>
            <a:ext cx="2924175" cy="1400175"/>
          </a:xfrm>
          <a:prstGeom prst="rect">
            <a:avLst/>
          </a:prstGeom>
        </p:spPr>
      </p:pic>
      <p:pic>
        <p:nvPicPr>
          <p:cNvPr id="10" name="Picture 9">
            <a:extLst>
              <a:ext uri="{FF2B5EF4-FFF2-40B4-BE49-F238E27FC236}">
                <a16:creationId xmlns:a16="http://schemas.microsoft.com/office/drawing/2014/main" id="{4DF4E926-B35A-44E7-801C-EF0F1DAEDA6C}"/>
              </a:ext>
            </a:extLst>
          </p:cNvPr>
          <p:cNvPicPr>
            <a:picLocks noChangeAspect="1"/>
          </p:cNvPicPr>
          <p:nvPr/>
        </p:nvPicPr>
        <p:blipFill>
          <a:blip r:embed="rId5"/>
          <a:stretch>
            <a:fillRect/>
          </a:stretch>
        </p:blipFill>
        <p:spPr>
          <a:xfrm>
            <a:off x="4301321" y="2974828"/>
            <a:ext cx="1733550" cy="1238250"/>
          </a:xfrm>
          <a:prstGeom prst="rect">
            <a:avLst/>
          </a:prstGeom>
        </p:spPr>
      </p:pic>
      <p:cxnSp>
        <p:nvCxnSpPr>
          <p:cNvPr id="12" name="Straight Arrow Connector 11">
            <a:extLst>
              <a:ext uri="{FF2B5EF4-FFF2-40B4-BE49-F238E27FC236}">
                <a16:creationId xmlns:a16="http://schemas.microsoft.com/office/drawing/2014/main" id="{271B7FA3-B991-4284-B5E1-D4A43D70E2F7}"/>
              </a:ext>
            </a:extLst>
          </p:cNvPr>
          <p:cNvCxnSpPr/>
          <p:nvPr/>
        </p:nvCxnSpPr>
        <p:spPr>
          <a:xfrm>
            <a:off x="2673752" y="3541853"/>
            <a:ext cx="1400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38E3A8-DDA1-48A6-B5BF-81CE9EE2626A}"/>
              </a:ext>
            </a:extLst>
          </p:cNvPr>
          <p:cNvCxnSpPr/>
          <p:nvPr/>
        </p:nvCxnSpPr>
        <p:spPr>
          <a:xfrm>
            <a:off x="6261904" y="1815307"/>
            <a:ext cx="0" cy="4735964"/>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A81A883-8C68-4839-8B10-7325945C0B71}"/>
              </a:ext>
            </a:extLst>
          </p:cNvPr>
          <p:cNvSpPr/>
          <p:nvPr/>
        </p:nvSpPr>
        <p:spPr>
          <a:xfrm>
            <a:off x="6313318" y="1564947"/>
            <a:ext cx="6096000" cy="1200329"/>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Suppose next that the inputs </a:t>
            </a:r>
            <a:r>
              <a:rPr lang="en-US" b="1" dirty="0">
                <a:latin typeface="Times New Roman" panose="02020603050405020304" pitchFamily="18" charset="0"/>
                <a:cs typeface="Times New Roman" panose="02020603050405020304" pitchFamily="18" charset="0"/>
              </a:rPr>
              <a:t>x</a:t>
            </a:r>
            <a:r>
              <a:rPr lang="en-US" sz="800" b="0" i="0" u="none" strike="noStrike" baseline="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x</a:t>
            </a:r>
            <a:r>
              <a:rPr lang="en-US" sz="800" b="0" i="0" u="none" strike="noStrike" baseline="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 , </a:t>
            </a:r>
            <a:r>
              <a:rPr lang="en-US" b="1" dirty="0" err="1">
                <a:latin typeface="Times New Roman" panose="02020603050405020304" pitchFamily="18" charset="0"/>
                <a:cs typeface="Times New Roman" panose="02020603050405020304" pitchFamily="18" charset="0"/>
              </a:rPr>
              <a:t>x</a:t>
            </a:r>
            <a:r>
              <a:rPr lang="en-US" sz="800" b="0" i="0" u="none" strike="noStrike" baseline="0" dirty="0" err="1">
                <a:latin typeface="Times New Roman" panose="02020603050405020304" pitchFamily="18" charset="0"/>
                <a:cs typeface="Times New Roman" panose="02020603050405020304" pitchFamily="18" charset="0"/>
              </a:rPr>
              <a:t>p</a:t>
            </a:r>
            <a:r>
              <a:rPr lang="en-US" sz="800" b="0" i="0" u="none" strike="noStrike"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columns of the data matrix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are orthogonal; that is &lt;</a:t>
            </a:r>
            <a:r>
              <a:rPr lang="en-US" b="1" dirty="0" err="1">
                <a:latin typeface="Times New Roman" panose="02020603050405020304" pitchFamily="18" charset="0"/>
                <a:cs typeface="Times New Roman" panose="02020603050405020304" pitchFamily="18" charset="0"/>
              </a:rPr>
              <a:t>x</a:t>
            </a:r>
            <a:r>
              <a:rPr lang="en-US" sz="800" b="0" i="0" u="none" strike="noStrike" baseline="0" dirty="0" err="1">
                <a:latin typeface="Times New Roman" panose="02020603050405020304" pitchFamily="18" charset="0"/>
                <a:cs typeface="Times New Roman" panose="02020603050405020304" pitchFamily="18" charset="0"/>
              </a:rPr>
              <a:t>j</a:t>
            </a:r>
            <a:r>
              <a:rPr lang="en-US" sz="800" b="0" i="0" u="none" strike="noStrike"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a:t>
            </a:r>
            <a:r>
              <a:rPr lang="en-US" sz="800" b="0" i="0" u="none" strike="noStrike" baseline="0" dirty="0" err="1">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&gt;= 0 for all j ≠ k. Then it is easy to check that the multiple least squares estimates are equal to :</a:t>
            </a:r>
          </a:p>
        </p:txBody>
      </p:sp>
      <p:pic>
        <p:nvPicPr>
          <p:cNvPr id="16" name="Picture 15">
            <a:extLst>
              <a:ext uri="{FF2B5EF4-FFF2-40B4-BE49-F238E27FC236}">
                <a16:creationId xmlns:a16="http://schemas.microsoft.com/office/drawing/2014/main" id="{CED8151A-A313-482E-A019-19ED32CFAAAB}"/>
              </a:ext>
            </a:extLst>
          </p:cNvPr>
          <p:cNvPicPr>
            <a:picLocks noChangeAspect="1"/>
          </p:cNvPicPr>
          <p:nvPr/>
        </p:nvPicPr>
        <p:blipFill>
          <a:blip r:embed="rId6"/>
          <a:stretch>
            <a:fillRect/>
          </a:stretch>
        </p:blipFill>
        <p:spPr>
          <a:xfrm>
            <a:off x="7976534" y="2815146"/>
            <a:ext cx="1809750" cy="447675"/>
          </a:xfrm>
          <a:prstGeom prst="rect">
            <a:avLst/>
          </a:prstGeom>
        </p:spPr>
      </p:pic>
      <p:sp>
        <p:nvSpPr>
          <p:cNvPr id="17" name="TextBox 16">
            <a:extLst>
              <a:ext uri="{FF2B5EF4-FFF2-40B4-BE49-F238E27FC236}">
                <a16:creationId xmlns:a16="http://schemas.microsoft.com/office/drawing/2014/main" id="{ABA9D6EA-FEC5-4B09-A1AF-6BA36CDD5429}"/>
              </a:ext>
            </a:extLst>
          </p:cNvPr>
          <p:cNvSpPr txBox="1"/>
          <p:nvPr/>
        </p:nvSpPr>
        <p:spPr>
          <a:xfrm>
            <a:off x="6493967" y="3689203"/>
            <a:ext cx="5359078" cy="1200329"/>
          </a:xfrm>
          <a:prstGeom prst="rect">
            <a:avLst/>
          </a:prstGeom>
          <a:noFill/>
          <a:ln>
            <a:solidFill>
              <a:srgbClr val="FF000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In other words, when the inputs are orthogonal, they have no effect on each other’s parameter estimates in the model. But that will NEVER happen! We have to </a:t>
            </a:r>
            <a:r>
              <a:rPr lang="en-US" i="1" dirty="0">
                <a:latin typeface="Times New Roman" panose="02020603050405020304" pitchFamily="18" charset="0"/>
                <a:cs typeface="Times New Roman" panose="02020603050405020304" pitchFamily="18" charset="0"/>
              </a:rPr>
              <a:t>enforce orthogonality</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4206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sp>
        <p:nvSpPr>
          <p:cNvPr id="2" name="Rectangle 1">
            <a:extLst>
              <a:ext uri="{FF2B5EF4-FFF2-40B4-BE49-F238E27FC236}">
                <a16:creationId xmlns:a16="http://schemas.microsoft.com/office/drawing/2014/main" id="{8A4FAF03-C73C-4C84-878A-7BEDABC56FD6}"/>
              </a:ext>
            </a:extLst>
          </p:cNvPr>
          <p:cNvSpPr/>
          <p:nvPr/>
        </p:nvSpPr>
        <p:spPr>
          <a:xfrm>
            <a:off x="426128" y="1114592"/>
            <a:ext cx="568008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Multiple Regression from Simple Univariate Regression</a:t>
            </a:r>
          </a:p>
        </p:txBody>
      </p:sp>
      <p:sp>
        <p:nvSpPr>
          <p:cNvPr id="3" name="Rectangle 2">
            <a:extLst>
              <a:ext uri="{FF2B5EF4-FFF2-40B4-BE49-F238E27FC236}">
                <a16:creationId xmlns:a16="http://schemas.microsoft.com/office/drawing/2014/main" id="{E677898D-FD4C-4AA2-B9CB-BA24915FC8AD}"/>
              </a:ext>
            </a:extLst>
          </p:cNvPr>
          <p:cNvSpPr/>
          <p:nvPr/>
        </p:nvSpPr>
        <p:spPr>
          <a:xfrm>
            <a:off x="426128" y="1728844"/>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Suppose next that we have an intercept and a single input x.  Then the least squares coefficient of x has the form:</a:t>
            </a:r>
          </a:p>
        </p:txBody>
      </p:sp>
      <p:pic>
        <p:nvPicPr>
          <p:cNvPr id="4" name="Picture 3">
            <a:extLst>
              <a:ext uri="{FF2B5EF4-FFF2-40B4-BE49-F238E27FC236}">
                <a16:creationId xmlns:a16="http://schemas.microsoft.com/office/drawing/2014/main" id="{A2CFC84D-7DF8-424B-97F4-9D1D9738AF34}"/>
              </a:ext>
            </a:extLst>
          </p:cNvPr>
          <p:cNvPicPr>
            <a:picLocks noChangeAspect="1"/>
          </p:cNvPicPr>
          <p:nvPr/>
        </p:nvPicPr>
        <p:blipFill>
          <a:blip r:embed="rId2"/>
          <a:stretch>
            <a:fillRect/>
          </a:stretch>
        </p:blipFill>
        <p:spPr>
          <a:xfrm>
            <a:off x="654271" y="2620095"/>
            <a:ext cx="2943225" cy="742950"/>
          </a:xfrm>
          <a:prstGeom prst="rect">
            <a:avLst/>
          </a:prstGeom>
        </p:spPr>
      </p:pic>
      <p:pic>
        <p:nvPicPr>
          <p:cNvPr id="6" name="Picture 5">
            <a:extLst>
              <a:ext uri="{FF2B5EF4-FFF2-40B4-BE49-F238E27FC236}">
                <a16:creationId xmlns:a16="http://schemas.microsoft.com/office/drawing/2014/main" id="{D7C97E1B-DC57-4EE7-8801-C962FAD946B0}"/>
              </a:ext>
            </a:extLst>
          </p:cNvPr>
          <p:cNvPicPr>
            <a:picLocks noChangeAspect="1"/>
          </p:cNvPicPr>
          <p:nvPr/>
        </p:nvPicPr>
        <p:blipFill>
          <a:blip r:embed="rId3"/>
          <a:stretch>
            <a:fillRect/>
          </a:stretch>
        </p:blipFill>
        <p:spPr>
          <a:xfrm>
            <a:off x="340256" y="3597805"/>
            <a:ext cx="6800850" cy="1104900"/>
          </a:xfrm>
          <a:prstGeom prst="rect">
            <a:avLst/>
          </a:prstGeom>
        </p:spPr>
      </p:pic>
      <p:sp>
        <p:nvSpPr>
          <p:cNvPr id="7" name="TextBox 6">
            <a:extLst>
              <a:ext uri="{FF2B5EF4-FFF2-40B4-BE49-F238E27FC236}">
                <a16:creationId xmlns:a16="http://schemas.microsoft.com/office/drawing/2014/main" id="{CBE27438-33C8-4786-8927-3F8F18C99C36}"/>
              </a:ext>
            </a:extLst>
          </p:cNvPr>
          <p:cNvSpPr txBox="1"/>
          <p:nvPr/>
        </p:nvSpPr>
        <p:spPr>
          <a:xfrm>
            <a:off x="798653" y="4942389"/>
            <a:ext cx="5984112"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Step 1 is orthogonalization </a:t>
            </a:r>
          </a:p>
          <a:p>
            <a:r>
              <a:rPr lang="en-US" dirty="0">
                <a:latin typeface="Times New Roman" panose="02020603050405020304" pitchFamily="18" charset="0"/>
                <a:cs typeface="Times New Roman" panose="02020603050405020304" pitchFamily="18" charset="0"/>
              </a:rPr>
              <a:t>Step 2 is normal regression on orthogonalized residuals</a:t>
            </a:r>
          </a:p>
        </p:txBody>
      </p:sp>
      <p:pic>
        <p:nvPicPr>
          <p:cNvPr id="9" name="Picture 8">
            <a:extLst>
              <a:ext uri="{FF2B5EF4-FFF2-40B4-BE49-F238E27FC236}">
                <a16:creationId xmlns:a16="http://schemas.microsoft.com/office/drawing/2014/main" id="{5CE1F600-302F-403C-92FA-0B70A4F11C1B}"/>
              </a:ext>
            </a:extLst>
          </p:cNvPr>
          <p:cNvPicPr>
            <a:picLocks noChangeAspect="1"/>
          </p:cNvPicPr>
          <p:nvPr/>
        </p:nvPicPr>
        <p:blipFill>
          <a:blip r:embed="rId4"/>
          <a:stretch>
            <a:fillRect/>
          </a:stretch>
        </p:blipFill>
        <p:spPr>
          <a:xfrm>
            <a:off x="7399780" y="1299258"/>
            <a:ext cx="4672616" cy="3052526"/>
          </a:xfrm>
          <a:prstGeom prst="rect">
            <a:avLst/>
          </a:prstGeom>
        </p:spPr>
      </p:pic>
    </p:spTree>
    <p:extLst>
      <p:ext uri="{BB962C8B-B14F-4D97-AF65-F5344CB8AC3E}">
        <p14:creationId xmlns:p14="http://schemas.microsoft.com/office/powerpoint/2010/main" val="2952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t>Linear methods for regression – Least square the simplest approach </a:t>
            </a:r>
          </a:p>
          <a:p>
            <a:endParaRPr lang="en-US" b="1" dirty="0"/>
          </a:p>
          <a:p>
            <a:endParaRPr lang="en-US" dirty="0"/>
          </a:p>
        </p:txBody>
      </p:sp>
      <p:pic>
        <p:nvPicPr>
          <p:cNvPr id="2" name="Picture 1">
            <a:extLst>
              <a:ext uri="{FF2B5EF4-FFF2-40B4-BE49-F238E27FC236}">
                <a16:creationId xmlns:a16="http://schemas.microsoft.com/office/drawing/2014/main" id="{24E424F0-1865-42E9-82E1-26139CB1EB19}"/>
              </a:ext>
            </a:extLst>
          </p:cNvPr>
          <p:cNvPicPr>
            <a:picLocks noChangeAspect="1"/>
          </p:cNvPicPr>
          <p:nvPr/>
        </p:nvPicPr>
        <p:blipFill>
          <a:blip r:embed="rId3"/>
          <a:stretch>
            <a:fillRect/>
          </a:stretch>
        </p:blipFill>
        <p:spPr>
          <a:xfrm>
            <a:off x="273313" y="1484439"/>
            <a:ext cx="9467850" cy="3790950"/>
          </a:xfrm>
          <a:prstGeom prst="rect">
            <a:avLst/>
          </a:prstGeom>
        </p:spPr>
      </p:pic>
      <p:sp>
        <p:nvSpPr>
          <p:cNvPr id="3" name="Rectangle 2">
            <a:extLst>
              <a:ext uri="{FF2B5EF4-FFF2-40B4-BE49-F238E27FC236}">
                <a16:creationId xmlns:a16="http://schemas.microsoft.com/office/drawing/2014/main" id="{2C2649CF-44F0-4C6F-9422-5D10EB6CA37C}"/>
              </a:ext>
            </a:extLst>
          </p:cNvPr>
          <p:cNvSpPr/>
          <p:nvPr/>
        </p:nvSpPr>
        <p:spPr>
          <a:xfrm>
            <a:off x="705225" y="1031627"/>
            <a:ext cx="5480346" cy="369332"/>
          </a:xfrm>
          <a:prstGeom prst="rect">
            <a:avLst/>
          </a:prstGeom>
        </p:spPr>
        <p:txBody>
          <a:bodyPr wrap="none">
            <a:spAutoFit/>
          </a:bodyPr>
          <a:lstStyle/>
          <a:p>
            <a:r>
              <a:rPr lang="en-US" b="1" dirty="0"/>
              <a:t>Multiple Regression from Simple Univariate Regression </a:t>
            </a:r>
            <a:endParaRPr lang="en-US" dirty="0"/>
          </a:p>
        </p:txBody>
      </p:sp>
      <p:pic>
        <p:nvPicPr>
          <p:cNvPr id="4" name="Picture 3">
            <a:extLst>
              <a:ext uri="{FF2B5EF4-FFF2-40B4-BE49-F238E27FC236}">
                <a16:creationId xmlns:a16="http://schemas.microsoft.com/office/drawing/2014/main" id="{B3525B60-B183-4316-A569-A3A08566CEED}"/>
              </a:ext>
            </a:extLst>
          </p:cNvPr>
          <p:cNvPicPr>
            <a:picLocks noChangeAspect="1"/>
          </p:cNvPicPr>
          <p:nvPr/>
        </p:nvPicPr>
        <p:blipFill>
          <a:blip r:embed="rId4"/>
          <a:stretch>
            <a:fillRect/>
          </a:stretch>
        </p:blipFill>
        <p:spPr>
          <a:xfrm>
            <a:off x="426128" y="5401034"/>
            <a:ext cx="8505825" cy="1190625"/>
          </a:xfrm>
          <a:prstGeom prst="rect">
            <a:avLst/>
          </a:prstGeom>
          <a:ln>
            <a:solidFill>
              <a:srgbClr val="FF0000"/>
            </a:solidFill>
          </a:ln>
        </p:spPr>
      </p:pic>
      <p:pic>
        <p:nvPicPr>
          <p:cNvPr id="6" name="Picture 5">
            <a:extLst>
              <a:ext uri="{FF2B5EF4-FFF2-40B4-BE49-F238E27FC236}">
                <a16:creationId xmlns:a16="http://schemas.microsoft.com/office/drawing/2014/main" id="{B5061E85-F39A-4C06-91C8-E04E942FC3A3}"/>
              </a:ext>
            </a:extLst>
          </p:cNvPr>
          <p:cNvPicPr>
            <a:picLocks noChangeAspect="1"/>
          </p:cNvPicPr>
          <p:nvPr/>
        </p:nvPicPr>
        <p:blipFill>
          <a:blip r:embed="rId5"/>
          <a:stretch>
            <a:fillRect/>
          </a:stretch>
        </p:blipFill>
        <p:spPr>
          <a:xfrm>
            <a:off x="10278722" y="1818250"/>
            <a:ext cx="1257300" cy="466725"/>
          </a:xfrm>
          <a:prstGeom prst="rect">
            <a:avLst/>
          </a:prstGeom>
        </p:spPr>
      </p:pic>
      <p:cxnSp>
        <p:nvCxnSpPr>
          <p:cNvPr id="9" name="Straight Connector 8">
            <a:extLst>
              <a:ext uri="{FF2B5EF4-FFF2-40B4-BE49-F238E27FC236}">
                <a16:creationId xmlns:a16="http://schemas.microsoft.com/office/drawing/2014/main" id="{8809870F-B02F-4D84-ADF7-1BB0A88BE3E0}"/>
              </a:ext>
            </a:extLst>
          </p:cNvPr>
          <p:cNvCxnSpPr>
            <a:cxnSpLocks/>
          </p:cNvCxnSpPr>
          <p:nvPr/>
        </p:nvCxnSpPr>
        <p:spPr>
          <a:xfrm>
            <a:off x="9537539" y="1233998"/>
            <a:ext cx="20672" cy="523625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23A3355-41FC-4DF1-B0D1-2B29AE096E76}"/>
              </a:ext>
            </a:extLst>
          </p:cNvPr>
          <p:cNvPicPr>
            <a:picLocks noChangeAspect="1"/>
          </p:cNvPicPr>
          <p:nvPr/>
        </p:nvPicPr>
        <p:blipFill>
          <a:blip r:embed="rId6"/>
          <a:stretch>
            <a:fillRect/>
          </a:stretch>
        </p:blipFill>
        <p:spPr>
          <a:xfrm>
            <a:off x="9558211" y="2501108"/>
            <a:ext cx="2590800" cy="1009650"/>
          </a:xfrm>
          <a:prstGeom prst="rect">
            <a:avLst/>
          </a:prstGeom>
        </p:spPr>
      </p:pic>
      <p:pic>
        <p:nvPicPr>
          <p:cNvPr id="11" name="Picture 10">
            <a:extLst>
              <a:ext uri="{FF2B5EF4-FFF2-40B4-BE49-F238E27FC236}">
                <a16:creationId xmlns:a16="http://schemas.microsoft.com/office/drawing/2014/main" id="{E0D77DAF-6570-446F-97A2-A600806B03AD}"/>
              </a:ext>
            </a:extLst>
          </p:cNvPr>
          <p:cNvPicPr>
            <a:picLocks noChangeAspect="1"/>
          </p:cNvPicPr>
          <p:nvPr/>
        </p:nvPicPr>
        <p:blipFill>
          <a:blip r:embed="rId7"/>
          <a:stretch>
            <a:fillRect/>
          </a:stretch>
        </p:blipFill>
        <p:spPr>
          <a:xfrm>
            <a:off x="9639173" y="3618736"/>
            <a:ext cx="2428875" cy="1028700"/>
          </a:xfrm>
          <a:prstGeom prst="rect">
            <a:avLst/>
          </a:prstGeom>
        </p:spPr>
      </p:pic>
    </p:spTree>
    <p:extLst>
      <p:ext uri="{BB962C8B-B14F-4D97-AF65-F5344CB8AC3E}">
        <p14:creationId xmlns:p14="http://schemas.microsoft.com/office/powerpoint/2010/main" val="12071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a:p>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2037786-4634-4683-878B-A4A0C8CE19CD}"/>
              </a:ext>
            </a:extLst>
          </p:cNvPr>
          <p:cNvPicPr>
            <a:picLocks noChangeAspect="1"/>
          </p:cNvPicPr>
          <p:nvPr/>
        </p:nvPicPr>
        <p:blipFill>
          <a:blip r:embed="rId3"/>
          <a:stretch>
            <a:fillRect/>
          </a:stretch>
        </p:blipFill>
        <p:spPr>
          <a:xfrm>
            <a:off x="688948" y="1571763"/>
            <a:ext cx="3829050" cy="1152525"/>
          </a:xfrm>
          <a:prstGeom prst="rect">
            <a:avLst/>
          </a:prstGeom>
        </p:spPr>
      </p:pic>
      <p:sp>
        <p:nvSpPr>
          <p:cNvPr id="3" name="Rectangle 2">
            <a:extLst>
              <a:ext uri="{FF2B5EF4-FFF2-40B4-BE49-F238E27FC236}">
                <a16:creationId xmlns:a16="http://schemas.microsoft.com/office/drawing/2014/main" id="{FAB1B3F9-989F-41B5-BBAA-44D9FC2B2BF9}"/>
              </a:ext>
            </a:extLst>
          </p:cNvPr>
          <p:cNvSpPr/>
          <p:nvPr/>
        </p:nvSpPr>
        <p:spPr>
          <a:xfrm>
            <a:off x="688948" y="1040479"/>
            <a:ext cx="394435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Multiple Regression variance estimate</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49A2B91-AD2D-475B-84FE-DC8C2CC31AD8}"/>
              </a:ext>
            </a:extLst>
          </p:cNvPr>
          <p:cNvSpPr txBox="1"/>
          <p:nvPr/>
        </p:nvSpPr>
        <p:spPr>
          <a:xfrm>
            <a:off x="509286" y="2886240"/>
            <a:ext cx="550954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precision with which we can estimate B depends on</a:t>
            </a:r>
          </a:p>
          <a:p>
            <a:r>
              <a:rPr lang="en-US" dirty="0">
                <a:latin typeface="Times New Roman" panose="02020603050405020304" pitchFamily="18" charset="0"/>
                <a:cs typeface="Times New Roman" panose="02020603050405020304" pitchFamily="18" charset="0"/>
              </a:rPr>
              <a:t>the length of the residual vector Z; if to variables are correlated this length is close to zero and our B estimate is unstable. </a:t>
            </a:r>
          </a:p>
        </p:txBody>
      </p:sp>
      <p:sp>
        <p:nvSpPr>
          <p:cNvPr id="9" name="Rectangle 8">
            <a:extLst>
              <a:ext uri="{FF2B5EF4-FFF2-40B4-BE49-F238E27FC236}">
                <a16:creationId xmlns:a16="http://schemas.microsoft.com/office/drawing/2014/main" id="{282681C8-463B-4E86-AE99-EAEFD394192F}"/>
              </a:ext>
            </a:extLst>
          </p:cNvPr>
          <p:cNvSpPr/>
          <p:nvPr/>
        </p:nvSpPr>
        <p:spPr>
          <a:xfrm>
            <a:off x="6598343" y="1070862"/>
            <a:ext cx="4215898"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Multiple Outputs: </a:t>
            </a:r>
            <a:r>
              <a:rPr lang="en-US" dirty="0">
                <a:latin typeface="Times New Roman" panose="02020603050405020304" pitchFamily="18" charset="0"/>
                <a:cs typeface="Times New Roman" panose="02020603050405020304" pitchFamily="18" charset="0"/>
              </a:rPr>
              <a:t>Multiple outputs do not</a:t>
            </a:r>
          </a:p>
          <a:p>
            <a:r>
              <a:rPr lang="en-US" dirty="0">
                <a:latin typeface="Times New Roman" panose="02020603050405020304" pitchFamily="18" charset="0"/>
                <a:cs typeface="Times New Roman" panose="02020603050405020304" pitchFamily="18" charset="0"/>
              </a:rPr>
              <a:t>affect one another’s least squares estimates.</a:t>
            </a:r>
          </a:p>
        </p:txBody>
      </p:sp>
      <p:pic>
        <p:nvPicPr>
          <p:cNvPr id="10" name="Picture 9">
            <a:extLst>
              <a:ext uri="{FF2B5EF4-FFF2-40B4-BE49-F238E27FC236}">
                <a16:creationId xmlns:a16="http://schemas.microsoft.com/office/drawing/2014/main" id="{A672AD57-25C1-47FD-BD70-D7E82199423E}"/>
              </a:ext>
            </a:extLst>
          </p:cNvPr>
          <p:cNvPicPr>
            <a:picLocks noChangeAspect="1"/>
          </p:cNvPicPr>
          <p:nvPr/>
        </p:nvPicPr>
        <p:blipFill>
          <a:blip r:embed="rId4"/>
          <a:stretch>
            <a:fillRect/>
          </a:stretch>
        </p:blipFill>
        <p:spPr>
          <a:xfrm>
            <a:off x="6785779" y="1799768"/>
            <a:ext cx="3829050" cy="1390650"/>
          </a:xfrm>
          <a:prstGeom prst="rect">
            <a:avLst/>
          </a:prstGeom>
        </p:spPr>
      </p:pic>
      <p:cxnSp>
        <p:nvCxnSpPr>
          <p:cNvPr id="12" name="Straight Connector 11">
            <a:extLst>
              <a:ext uri="{FF2B5EF4-FFF2-40B4-BE49-F238E27FC236}">
                <a16:creationId xmlns:a16="http://schemas.microsoft.com/office/drawing/2014/main" id="{66CC9B72-9893-4E2C-B75C-6B1B8BB2C05D}"/>
              </a:ext>
            </a:extLst>
          </p:cNvPr>
          <p:cNvCxnSpPr>
            <a:cxnSpLocks/>
          </p:cNvCxnSpPr>
          <p:nvPr/>
        </p:nvCxnSpPr>
        <p:spPr>
          <a:xfrm>
            <a:off x="6168573" y="1343651"/>
            <a:ext cx="0" cy="5321309"/>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A64E713-DD2E-4508-95BF-981C9535389C}"/>
              </a:ext>
            </a:extLst>
          </p:cNvPr>
          <p:cNvPicPr>
            <a:picLocks noChangeAspect="1"/>
          </p:cNvPicPr>
          <p:nvPr/>
        </p:nvPicPr>
        <p:blipFill>
          <a:blip r:embed="rId5"/>
          <a:stretch>
            <a:fillRect/>
          </a:stretch>
        </p:blipFill>
        <p:spPr>
          <a:xfrm>
            <a:off x="7878488" y="3447485"/>
            <a:ext cx="1800225" cy="466725"/>
          </a:xfrm>
          <a:prstGeom prst="rect">
            <a:avLst/>
          </a:prstGeom>
        </p:spPr>
      </p:pic>
      <p:pic>
        <p:nvPicPr>
          <p:cNvPr id="14" name="Picture 13">
            <a:extLst>
              <a:ext uri="{FF2B5EF4-FFF2-40B4-BE49-F238E27FC236}">
                <a16:creationId xmlns:a16="http://schemas.microsoft.com/office/drawing/2014/main" id="{57D5A055-7F33-4408-B896-CFEF5EDCDE79}"/>
              </a:ext>
            </a:extLst>
          </p:cNvPr>
          <p:cNvPicPr>
            <a:picLocks noChangeAspect="1"/>
          </p:cNvPicPr>
          <p:nvPr/>
        </p:nvPicPr>
        <p:blipFill>
          <a:blip r:embed="rId6"/>
          <a:stretch>
            <a:fillRect/>
          </a:stretch>
        </p:blipFill>
        <p:spPr>
          <a:xfrm>
            <a:off x="6685404" y="4166024"/>
            <a:ext cx="4886325" cy="1590675"/>
          </a:xfrm>
          <a:prstGeom prst="rect">
            <a:avLst/>
          </a:prstGeom>
        </p:spPr>
      </p:pic>
      <p:pic>
        <p:nvPicPr>
          <p:cNvPr id="15" name="Picture 14">
            <a:extLst>
              <a:ext uri="{FF2B5EF4-FFF2-40B4-BE49-F238E27FC236}">
                <a16:creationId xmlns:a16="http://schemas.microsoft.com/office/drawing/2014/main" id="{C6D97D9A-B278-4549-A96B-AE4DE6372181}"/>
              </a:ext>
            </a:extLst>
          </p:cNvPr>
          <p:cNvPicPr>
            <a:picLocks noChangeAspect="1"/>
          </p:cNvPicPr>
          <p:nvPr/>
        </p:nvPicPr>
        <p:blipFill>
          <a:blip r:embed="rId7"/>
          <a:stretch>
            <a:fillRect/>
          </a:stretch>
        </p:blipFill>
        <p:spPr>
          <a:xfrm>
            <a:off x="7878488" y="5865755"/>
            <a:ext cx="2971800" cy="590550"/>
          </a:xfrm>
          <a:prstGeom prst="rect">
            <a:avLst/>
          </a:prstGeom>
        </p:spPr>
      </p:pic>
    </p:spTree>
    <p:extLst>
      <p:ext uri="{BB962C8B-B14F-4D97-AF65-F5344CB8AC3E}">
        <p14:creationId xmlns:p14="http://schemas.microsoft.com/office/powerpoint/2010/main" val="1995019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D6AB764-0697-4D38-9545-8583AC2A83CD}"/>
              </a:ext>
            </a:extLst>
          </p:cNvPr>
          <p:cNvSpPr/>
          <p:nvPr/>
        </p:nvSpPr>
        <p:spPr>
          <a:xfrm>
            <a:off x="683354" y="1073367"/>
            <a:ext cx="476194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Subset Selection: </a:t>
            </a:r>
            <a:r>
              <a:rPr lang="en-US" dirty="0">
                <a:latin typeface="Times New Roman" panose="02020603050405020304" pitchFamily="18" charset="0"/>
                <a:cs typeface="Times New Roman" panose="02020603050405020304" pitchFamily="18" charset="0"/>
              </a:rPr>
              <a:t>why we don’t like least square</a:t>
            </a:r>
          </a:p>
        </p:txBody>
      </p:sp>
      <p:sp>
        <p:nvSpPr>
          <p:cNvPr id="6" name="Rectangle 5">
            <a:extLst>
              <a:ext uri="{FF2B5EF4-FFF2-40B4-BE49-F238E27FC236}">
                <a16:creationId xmlns:a16="http://schemas.microsoft.com/office/drawing/2014/main" id="{44D5BC21-262A-44E3-8F62-899D8995FB60}"/>
              </a:ext>
            </a:extLst>
          </p:cNvPr>
          <p:cNvSpPr/>
          <p:nvPr/>
        </p:nvSpPr>
        <p:spPr>
          <a:xfrm>
            <a:off x="571018" y="1856165"/>
            <a:ext cx="10031392" cy="1477328"/>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The first is prediction accuracy: the least squares estimates often have </a:t>
            </a:r>
            <a:r>
              <a:rPr lang="en-US" i="1" dirty="0">
                <a:latin typeface="Times New Roman" panose="02020603050405020304" pitchFamily="18" charset="0"/>
                <a:cs typeface="Times New Roman" panose="02020603050405020304" pitchFamily="18" charset="0"/>
              </a:rPr>
              <a:t>low bias </a:t>
            </a:r>
            <a:r>
              <a:rPr lang="en-US" dirty="0">
                <a:latin typeface="Times New Roman" panose="02020603050405020304" pitchFamily="18" charset="0"/>
                <a:cs typeface="Times New Roman" panose="02020603050405020304" pitchFamily="18" charset="0"/>
              </a:rPr>
              <a:t>but </a:t>
            </a:r>
            <a:r>
              <a:rPr lang="en-US" i="1" dirty="0">
                <a:latin typeface="Times New Roman" panose="02020603050405020304" pitchFamily="18" charset="0"/>
                <a:cs typeface="Times New Roman" panose="02020603050405020304" pitchFamily="18" charset="0"/>
              </a:rPr>
              <a:t>large variance</a:t>
            </a:r>
            <a:r>
              <a:rPr lang="en-US" dirty="0">
                <a:latin typeface="Times New Roman" panose="02020603050405020304" pitchFamily="18" charset="0"/>
                <a:cs typeface="Times New Roman" panose="02020603050405020304" pitchFamily="18" charset="0"/>
              </a:rPr>
              <a:t>. Prediction accuracy can sometimes be improved by </a:t>
            </a:r>
            <a:r>
              <a:rPr lang="en-US" b="1" dirty="0">
                <a:latin typeface="Times New Roman" panose="02020603050405020304" pitchFamily="18" charset="0"/>
                <a:cs typeface="Times New Roman" panose="02020603050405020304" pitchFamily="18" charset="0"/>
              </a:rPr>
              <a:t>shrinking</a:t>
            </a:r>
            <a:r>
              <a:rPr lang="en-US" dirty="0">
                <a:latin typeface="Times New Roman" panose="02020603050405020304" pitchFamily="18" charset="0"/>
                <a:cs typeface="Times New Roman" panose="02020603050405020304" pitchFamily="18" charset="0"/>
              </a:rPr>
              <a:t> or setting some coefficients to zero.</a:t>
            </a:r>
          </a:p>
          <a:p>
            <a:pPr marL="285750" indent="-285750">
              <a:buFontTx/>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second reason is interpretation. With a large number of predictors, we often would like to determine a smaller subset that exhibit the strongest effects or </a:t>
            </a:r>
            <a:r>
              <a:rPr lang="en-US" b="1" dirty="0">
                <a:latin typeface="Times New Roman" panose="02020603050405020304" pitchFamily="18" charset="0"/>
                <a:cs typeface="Times New Roman" panose="02020603050405020304" pitchFamily="18" charset="0"/>
              </a:rPr>
              <a:t>variable selection</a:t>
            </a:r>
            <a:r>
              <a:rPr lang="en-US" dirty="0">
                <a:latin typeface="Times New Roman" panose="02020603050405020304" pitchFamily="18" charset="0"/>
                <a:cs typeface="Times New Roman" panose="02020603050405020304" pitchFamily="18" charset="0"/>
              </a:rPr>
              <a:t>.</a:t>
            </a:r>
          </a:p>
        </p:txBody>
      </p:sp>
      <p:sp>
        <p:nvSpPr>
          <p:cNvPr id="7" name="Arrow: Down 6">
            <a:extLst>
              <a:ext uri="{FF2B5EF4-FFF2-40B4-BE49-F238E27FC236}">
                <a16:creationId xmlns:a16="http://schemas.microsoft.com/office/drawing/2014/main" id="{C8F99FA1-2BA2-406D-96F7-67B55098CB33}"/>
              </a:ext>
            </a:extLst>
          </p:cNvPr>
          <p:cNvSpPr/>
          <p:nvPr/>
        </p:nvSpPr>
        <p:spPr>
          <a:xfrm>
            <a:off x="5243332" y="3483980"/>
            <a:ext cx="416688" cy="7755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C25117-49D8-4B44-ABE7-D8CB3EEB20D6}"/>
              </a:ext>
            </a:extLst>
          </p:cNvPr>
          <p:cNvSpPr txBox="1"/>
          <p:nvPr/>
        </p:nvSpPr>
        <p:spPr>
          <a:xfrm>
            <a:off x="2612366" y="4525701"/>
            <a:ext cx="647603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latin typeface="Times New Roman" panose="02020603050405020304" pitchFamily="18" charset="0"/>
                <a:cs typeface="Times New Roman" panose="02020603050405020304" pitchFamily="18" charset="0"/>
              </a:rPr>
              <a:t>Model selection : </a:t>
            </a:r>
            <a:r>
              <a:rPr lang="en-US" dirty="0">
                <a:solidFill>
                  <a:srgbClr val="FF0000"/>
                </a:solidFill>
                <a:latin typeface="Times New Roman" panose="02020603050405020304" pitchFamily="18" charset="0"/>
                <a:cs typeface="Times New Roman" panose="02020603050405020304" pitchFamily="18" charset="0"/>
              </a:rPr>
              <a:t>we are looking for models that reduce the number of variables or shrink them to zero, or both.</a:t>
            </a:r>
          </a:p>
        </p:txBody>
      </p:sp>
    </p:spTree>
    <p:extLst>
      <p:ext uri="{BB962C8B-B14F-4D97-AF65-F5344CB8AC3E}">
        <p14:creationId xmlns:p14="http://schemas.microsoft.com/office/powerpoint/2010/main" val="211442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3753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8902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217E667-CF96-4E42-B4A7-7A5850BC180A}"/>
                  </a:ext>
                </a:extLst>
              </p:cNvPr>
              <p:cNvSpPr/>
              <p:nvPr/>
            </p:nvSpPr>
            <p:spPr>
              <a:xfrm>
                <a:off x="730655" y="1049332"/>
                <a:ext cx="7366119"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Best-Subset Selection: </a:t>
                </a:r>
                <a:r>
                  <a:rPr lang="en-US" dirty="0">
                    <a:latin typeface="Times New Roman" panose="02020603050405020304" pitchFamily="18" charset="0"/>
                    <a:cs typeface="Times New Roman" panose="02020603050405020304" pitchFamily="18" charset="0"/>
                  </a:rPr>
                  <a:t>finds for each k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{0, 1, 2, . . . ,p} the subset of size k</a:t>
                </a:r>
              </a:p>
              <a:p>
                <a:r>
                  <a:rPr lang="en-US" dirty="0">
                    <a:latin typeface="Times New Roman" panose="02020603050405020304" pitchFamily="18" charset="0"/>
                    <a:cs typeface="Times New Roman" panose="02020603050405020304" pitchFamily="18" charset="0"/>
                  </a:rPr>
                  <a:t>that gives smallest residual sum of squares.</a:t>
                </a:r>
                <a:endParaRPr lang="en-US" b="1" dirty="0">
                  <a:latin typeface="Times New Roman" panose="02020603050405020304" pitchFamily="18" charset="0"/>
                  <a:cs typeface="Times New Roman" panose="02020603050405020304" pitchFamily="18" charset="0"/>
                </a:endParaRPr>
              </a:p>
            </p:txBody>
          </p:sp>
        </mc:Choice>
        <mc:Fallback>
          <p:sp>
            <p:nvSpPr>
              <p:cNvPr id="2" name="Rectangle 1">
                <a:extLst>
                  <a:ext uri="{FF2B5EF4-FFF2-40B4-BE49-F238E27FC236}">
                    <a16:creationId xmlns:a16="http://schemas.microsoft.com/office/drawing/2014/main" id="{4217E667-CF96-4E42-B4A7-7A5850BC180A}"/>
                  </a:ext>
                </a:extLst>
              </p:cNvPr>
              <p:cNvSpPr>
                <a:spLocks noRot="1" noChangeAspect="1" noMove="1" noResize="1" noEditPoints="1" noAdjustHandles="1" noChangeArrowheads="1" noChangeShapeType="1" noTextEdit="1"/>
              </p:cNvSpPr>
              <p:nvPr/>
            </p:nvSpPr>
            <p:spPr>
              <a:xfrm>
                <a:off x="730655" y="1049332"/>
                <a:ext cx="7366119" cy="646331"/>
              </a:xfrm>
              <a:prstGeom prst="rect">
                <a:avLst/>
              </a:prstGeom>
              <a:blipFill>
                <a:blip r:embed="rId2"/>
                <a:stretch>
                  <a:fillRect l="-745" t="-4717" b="-141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9E4A5E1-A1DC-4918-9155-97A69704C72C}"/>
              </a:ext>
            </a:extLst>
          </p:cNvPr>
          <p:cNvSpPr txBox="1"/>
          <p:nvPr/>
        </p:nvSpPr>
        <p:spPr>
          <a:xfrm>
            <a:off x="651245" y="1988216"/>
            <a:ext cx="5007876"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Best algorithm in this family </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leaps and bounds;</a:t>
            </a:r>
            <a:r>
              <a:rPr lang="en-US" dirty="0">
                <a:latin typeface="Times New Roman" panose="02020603050405020304" pitchFamily="18" charset="0"/>
                <a:cs typeface="Times New Roman" panose="02020603050405020304" pitchFamily="18" charset="0"/>
              </a:rPr>
              <a:t> up to 30-40 predictors.</a:t>
            </a:r>
          </a:p>
        </p:txBody>
      </p:sp>
      <p:pic>
        <p:nvPicPr>
          <p:cNvPr id="4" name="Picture 3">
            <a:extLst>
              <a:ext uri="{FF2B5EF4-FFF2-40B4-BE49-F238E27FC236}">
                <a16:creationId xmlns:a16="http://schemas.microsoft.com/office/drawing/2014/main" id="{B05A2361-C8B7-457A-8422-0AF5679EA9C1}"/>
              </a:ext>
            </a:extLst>
          </p:cNvPr>
          <p:cNvPicPr>
            <a:picLocks noChangeAspect="1"/>
          </p:cNvPicPr>
          <p:nvPr/>
        </p:nvPicPr>
        <p:blipFill>
          <a:blip r:embed="rId3"/>
          <a:stretch>
            <a:fillRect/>
          </a:stretch>
        </p:blipFill>
        <p:spPr>
          <a:xfrm>
            <a:off x="5854029" y="2166180"/>
            <a:ext cx="5316546" cy="3649803"/>
          </a:xfrm>
          <a:prstGeom prst="rect">
            <a:avLst/>
          </a:prstGeom>
        </p:spPr>
      </p:pic>
      <p:sp>
        <p:nvSpPr>
          <p:cNvPr id="6" name="Rectangle 5">
            <a:extLst>
              <a:ext uri="{FF2B5EF4-FFF2-40B4-BE49-F238E27FC236}">
                <a16:creationId xmlns:a16="http://schemas.microsoft.com/office/drawing/2014/main" id="{64356C64-0351-4E34-BEBD-7C30F1BFC6B1}"/>
              </a:ext>
            </a:extLst>
          </p:cNvPr>
          <p:cNvSpPr/>
          <p:nvPr/>
        </p:nvSpPr>
        <p:spPr>
          <a:xfrm>
            <a:off x="730655" y="3390916"/>
            <a:ext cx="4313498" cy="1477328"/>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The question of how to choose k involves the tradeoff between bias and variance, along with the more subjective desire for parsimony. Cross validation and AIC are popular techniques.</a:t>
            </a:r>
          </a:p>
        </p:txBody>
      </p:sp>
    </p:spTree>
    <p:extLst>
      <p:ext uri="{BB962C8B-B14F-4D97-AF65-F5344CB8AC3E}">
        <p14:creationId xmlns:p14="http://schemas.microsoft.com/office/powerpoint/2010/main" val="2139057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1B04C81-B65B-432E-A1D8-DBDA2C8A5E36}"/>
              </a:ext>
            </a:extLst>
          </p:cNvPr>
          <p:cNvSpPr/>
          <p:nvPr/>
        </p:nvSpPr>
        <p:spPr>
          <a:xfrm>
            <a:off x="559442" y="1126565"/>
            <a:ext cx="7172447"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Forward stepwise selection: </a:t>
            </a:r>
            <a:r>
              <a:rPr lang="en-US" dirty="0">
                <a:latin typeface="Times New Roman" panose="02020603050405020304" pitchFamily="18" charset="0"/>
                <a:cs typeface="Times New Roman" panose="02020603050405020304" pitchFamily="18" charset="0"/>
              </a:rPr>
              <a:t>starts with the intercept, and then sequentially adds into the model the predictor that most improves the fit</a:t>
            </a:r>
            <a:endParaRPr lang="en-US"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F6FFBCB-3B1D-40DE-BAB9-74F2809ED402}"/>
              </a:ext>
            </a:extLst>
          </p:cNvPr>
          <p:cNvSpPr txBox="1"/>
          <p:nvPr/>
        </p:nvSpPr>
        <p:spPr>
          <a:xfrm>
            <a:off x="648182" y="2187615"/>
            <a:ext cx="678276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But it’s a </a:t>
            </a:r>
            <a:r>
              <a:rPr lang="en-US" i="1" dirty="0">
                <a:latin typeface="Times New Roman" panose="02020603050405020304" pitchFamily="18" charset="0"/>
                <a:cs typeface="Times New Roman" panose="02020603050405020304" pitchFamily="18" charset="0"/>
              </a:rPr>
              <a:t>greedy algorithm: </a:t>
            </a:r>
            <a:r>
              <a:rPr lang="en-US" dirty="0">
                <a:latin typeface="Times New Roman" panose="02020603050405020304" pitchFamily="18" charset="0"/>
                <a:cs typeface="Times New Roman" panose="02020603050405020304" pitchFamily="18" charset="0"/>
              </a:rPr>
              <a:t>always makes the choice that seems to be the best at that moment.  </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A08F570-0BE8-45F6-A3B2-3BCB1C3F0C7B}"/>
                  </a:ext>
                </a:extLst>
              </p:cNvPr>
              <p:cNvSpPr/>
              <p:nvPr/>
            </p:nvSpPr>
            <p:spPr>
              <a:xfrm>
                <a:off x="316374" y="3604339"/>
                <a:ext cx="6558988" cy="2031325"/>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Computational; </a:t>
                </a:r>
                <a:r>
                  <a:rPr lang="en-US" dirty="0">
                    <a:latin typeface="Times New Roman" panose="02020603050405020304" pitchFamily="18" charset="0"/>
                    <a:cs typeface="Times New Roman" panose="02020603050405020304" pitchFamily="18" charset="0"/>
                  </a:rPr>
                  <a:t>for large p we cannot compute the best subset sequence, but we can always compute the forward stepwise sequence (even when p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Statistical; </a:t>
                </a:r>
                <a:r>
                  <a:rPr lang="en-US" dirty="0">
                    <a:latin typeface="Times New Roman" panose="02020603050405020304" pitchFamily="18" charset="0"/>
                    <a:cs typeface="Times New Roman" panose="02020603050405020304" pitchFamily="18" charset="0"/>
                  </a:rPr>
                  <a:t>a price is paid in variance for selecting the best subset of each size; forward stepwise is a more constrained search, and will have lower variance, but perhaps more bias.</a:t>
                </a:r>
              </a:p>
            </p:txBody>
          </p:sp>
        </mc:Choice>
        <mc:Fallback>
          <p:sp>
            <p:nvSpPr>
              <p:cNvPr id="4" name="Rectangle 3">
                <a:extLst>
                  <a:ext uri="{FF2B5EF4-FFF2-40B4-BE49-F238E27FC236}">
                    <a16:creationId xmlns:a16="http://schemas.microsoft.com/office/drawing/2014/main" id="{EA08F570-0BE8-45F6-A3B2-3BCB1C3F0C7B}"/>
                  </a:ext>
                </a:extLst>
              </p:cNvPr>
              <p:cNvSpPr>
                <a:spLocks noRot="1" noChangeAspect="1" noMove="1" noResize="1" noEditPoints="1" noAdjustHandles="1" noChangeArrowheads="1" noChangeShapeType="1" noTextEdit="1"/>
              </p:cNvSpPr>
              <p:nvPr/>
            </p:nvSpPr>
            <p:spPr>
              <a:xfrm>
                <a:off x="316374" y="3604339"/>
                <a:ext cx="6558988" cy="2031325"/>
              </a:xfrm>
              <a:prstGeom prst="rect">
                <a:avLst/>
              </a:prstGeom>
              <a:blipFill>
                <a:blip r:embed="rId2"/>
                <a:stretch>
                  <a:fillRect l="-836" t="-1502" r="-1022" b="-390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076D163-37C5-4D14-8B18-F03D26772055}"/>
              </a:ext>
            </a:extLst>
          </p:cNvPr>
          <p:cNvPicPr>
            <a:picLocks noChangeAspect="1"/>
          </p:cNvPicPr>
          <p:nvPr/>
        </p:nvPicPr>
        <p:blipFill>
          <a:blip r:embed="rId3"/>
          <a:stretch>
            <a:fillRect/>
          </a:stretch>
        </p:blipFill>
        <p:spPr>
          <a:xfrm>
            <a:off x="7430947" y="2222189"/>
            <a:ext cx="4283340" cy="2764300"/>
          </a:xfrm>
          <a:prstGeom prst="rect">
            <a:avLst/>
          </a:prstGeom>
        </p:spPr>
      </p:pic>
    </p:spTree>
    <p:extLst>
      <p:ext uri="{BB962C8B-B14F-4D97-AF65-F5344CB8AC3E}">
        <p14:creationId xmlns:p14="http://schemas.microsoft.com/office/powerpoint/2010/main" val="3090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636233" y="28280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References</a:t>
            </a:r>
          </a:p>
        </p:txBody>
      </p:sp>
      <p:sp>
        <p:nvSpPr>
          <p:cNvPr id="2" name="TextBox 1">
            <a:extLst>
              <a:ext uri="{FF2B5EF4-FFF2-40B4-BE49-F238E27FC236}">
                <a16:creationId xmlns:a16="http://schemas.microsoft.com/office/drawing/2014/main" id="{A707CD67-D9A2-46FD-9D35-8FEEF8C72B49}"/>
              </a:ext>
            </a:extLst>
          </p:cNvPr>
          <p:cNvSpPr txBox="1"/>
          <p:nvPr/>
        </p:nvSpPr>
        <p:spPr>
          <a:xfrm>
            <a:off x="426128" y="1132812"/>
            <a:ext cx="9570720"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Books:</a:t>
            </a:r>
          </a:p>
          <a:p>
            <a:endParaRPr lang="en-US"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1D90A09-7627-4069-99D9-14E4D401CC87}"/>
              </a:ext>
            </a:extLst>
          </p:cNvPr>
          <p:cNvSpPr/>
          <p:nvPr/>
        </p:nvSpPr>
        <p:spPr>
          <a:xfrm>
            <a:off x="426128" y="1620344"/>
            <a:ext cx="5500545"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Statistics for Engineers and Scientists - </a:t>
            </a:r>
            <a:r>
              <a:rPr lang="en-US" b="1" dirty="0" err="1">
                <a:latin typeface="Times New Roman" panose="02020603050405020304" pitchFamily="18" charset="0"/>
                <a:cs typeface="Times New Roman" panose="02020603050405020304" pitchFamily="18" charset="0"/>
              </a:rPr>
              <a:t>Wiliam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Navidi</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Lots of pen and paper practices</a:t>
            </a:r>
          </a:p>
        </p:txBody>
      </p:sp>
      <p:sp>
        <p:nvSpPr>
          <p:cNvPr id="6" name="Rectangle 5">
            <a:extLst>
              <a:ext uri="{FF2B5EF4-FFF2-40B4-BE49-F238E27FC236}">
                <a16:creationId xmlns:a16="http://schemas.microsoft.com/office/drawing/2014/main" id="{60CE8DDD-FB3F-430F-88F0-D55C48685906}"/>
              </a:ext>
            </a:extLst>
          </p:cNvPr>
          <p:cNvSpPr/>
          <p:nvPr/>
        </p:nvSpPr>
        <p:spPr>
          <a:xfrm>
            <a:off x="426128" y="2340842"/>
            <a:ext cx="8097520"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Introduction to Multivariate Statistical Analysis in Chemometric - Kurt </a:t>
            </a:r>
            <a:r>
              <a:rPr lang="en-US" b="1" dirty="0" err="1">
                <a:latin typeface="Times New Roman" panose="02020603050405020304" pitchFamily="18" charset="0"/>
                <a:cs typeface="Times New Roman" panose="02020603050405020304" pitchFamily="18" charset="0"/>
              </a:rPr>
              <a:t>Varmuza</a:t>
            </a:r>
            <a:endParaRPr lang="en-US" b="1"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Covers, PCA, PLSR, Bayesian, NN,…with almost no math!</a:t>
            </a:r>
          </a:p>
          <a:p>
            <a:pPr marL="285750" indent="-285750">
              <a:buFontTx/>
              <a:buChar char="-"/>
            </a:pPr>
            <a:r>
              <a:rPr lang="en-US" dirty="0">
                <a:latin typeface="Times New Roman" panose="02020603050405020304" pitchFamily="18" charset="0"/>
                <a:cs typeface="Times New Roman" panose="02020603050405020304" pitchFamily="18" charset="0"/>
              </a:rPr>
              <a:t>There is a R package called chemometric associated with book</a:t>
            </a:r>
          </a:p>
        </p:txBody>
      </p:sp>
      <p:sp>
        <p:nvSpPr>
          <p:cNvPr id="9" name="Rectangle 8">
            <a:extLst>
              <a:ext uri="{FF2B5EF4-FFF2-40B4-BE49-F238E27FC236}">
                <a16:creationId xmlns:a16="http://schemas.microsoft.com/office/drawing/2014/main" id="{DAA45C3D-B629-4E6E-92E2-D391A4F2F91C}"/>
              </a:ext>
            </a:extLst>
          </p:cNvPr>
          <p:cNvSpPr/>
          <p:nvPr/>
        </p:nvSpPr>
        <p:spPr>
          <a:xfrm>
            <a:off x="285600" y="3742945"/>
            <a:ext cx="8378576" cy="1477328"/>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An Introduction to Statistical Learning: with Applications in R - Gareth James</a:t>
            </a:r>
          </a:p>
          <a:p>
            <a:pPr marL="285750" indent="-285750">
              <a:buFontTx/>
              <a:buChar char="-"/>
            </a:pPr>
            <a:r>
              <a:rPr lang="en-US" dirty="0">
                <a:latin typeface="Times New Roman" panose="02020603050405020304" pitchFamily="18" charset="0"/>
                <a:cs typeface="Times New Roman" panose="02020603050405020304" pitchFamily="18" charset="0"/>
              </a:rPr>
              <a:t>Good amount of math, topics are well introduced much easier than the below book!</a:t>
            </a:r>
          </a:p>
          <a:p>
            <a:pPr marL="285750" indent="-285750">
              <a:buFontTx/>
              <a:buChar char="-"/>
            </a:pPr>
            <a:r>
              <a:rPr lang="en-US" dirty="0">
                <a:latin typeface="Times New Roman" panose="02020603050405020304" pitchFamily="18" charset="0"/>
                <a:cs typeface="Times New Roman" panose="02020603050405020304" pitchFamily="18" charset="0"/>
              </a:rPr>
              <a:t>All methods were implemented in R</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F27324D-E4BF-4B95-AD79-993DCC4D85F2}"/>
              </a:ext>
            </a:extLst>
          </p:cNvPr>
          <p:cNvSpPr/>
          <p:nvPr/>
        </p:nvSpPr>
        <p:spPr>
          <a:xfrm>
            <a:off x="426128" y="5027601"/>
            <a:ext cx="9063312"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The Elements of Statistical Learning: Data Mining, Inference, and Prediction, Second Edition</a:t>
            </a:r>
          </a:p>
          <a:p>
            <a:pPr marL="285750" indent="-285750">
              <a:buFontTx/>
              <a:buChar char="-"/>
            </a:pPr>
            <a:r>
              <a:rPr lang="en-US" dirty="0">
                <a:latin typeface="Times New Roman" panose="02020603050405020304" pitchFamily="18" charset="0"/>
                <a:cs typeface="Times New Roman" panose="02020603050405020304" pitchFamily="18" charset="0"/>
              </a:rPr>
              <a:t>Very similar to the above book with heavy math</a:t>
            </a:r>
          </a:p>
          <a:p>
            <a:pPr marL="285750" indent="-285750">
              <a:buFontTx/>
              <a:buChar char="-"/>
            </a:pPr>
            <a:r>
              <a:rPr lang="en-US" dirty="0">
                <a:latin typeface="Times New Roman" panose="02020603050405020304" pitchFamily="18" charset="0"/>
                <a:cs typeface="Times New Roman" panose="02020603050405020304" pitchFamily="18" charset="0"/>
              </a:rPr>
              <a:t>More of discussing the methods in terms of prose and cons</a:t>
            </a:r>
          </a:p>
        </p:txBody>
      </p:sp>
      <p:sp>
        <p:nvSpPr>
          <p:cNvPr id="11" name="Arrow: Down 10">
            <a:extLst>
              <a:ext uri="{FF2B5EF4-FFF2-40B4-BE49-F238E27FC236}">
                <a16:creationId xmlns:a16="http://schemas.microsoft.com/office/drawing/2014/main" id="{C509687B-17EF-492F-9B0E-5FEF4DF05571}"/>
              </a:ext>
            </a:extLst>
          </p:cNvPr>
          <p:cNvSpPr/>
          <p:nvPr/>
        </p:nvSpPr>
        <p:spPr>
          <a:xfrm>
            <a:off x="10302240" y="1965470"/>
            <a:ext cx="640080" cy="39781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04ED37-F029-4F8B-93B3-E665B9BAEEC1}"/>
              </a:ext>
            </a:extLst>
          </p:cNvPr>
          <p:cNvSpPr txBox="1"/>
          <p:nvPr/>
        </p:nvSpPr>
        <p:spPr>
          <a:xfrm>
            <a:off x="10302240" y="1402293"/>
            <a:ext cx="10455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Easy</a:t>
            </a:r>
          </a:p>
        </p:txBody>
      </p:sp>
      <p:sp>
        <p:nvSpPr>
          <p:cNvPr id="13" name="TextBox 12">
            <a:extLst>
              <a:ext uri="{FF2B5EF4-FFF2-40B4-BE49-F238E27FC236}">
                <a16:creationId xmlns:a16="http://schemas.microsoft.com/office/drawing/2014/main" id="{06ABCF94-3DA0-4749-8CE3-33F90F812B9C}"/>
              </a:ext>
            </a:extLst>
          </p:cNvPr>
          <p:cNvSpPr txBox="1"/>
          <p:nvPr/>
        </p:nvSpPr>
        <p:spPr>
          <a:xfrm>
            <a:off x="10302240" y="6137445"/>
            <a:ext cx="104552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Hard</a:t>
            </a:r>
          </a:p>
        </p:txBody>
      </p:sp>
    </p:spTree>
    <p:extLst>
      <p:ext uri="{BB962C8B-B14F-4D97-AF65-F5344CB8AC3E}">
        <p14:creationId xmlns:p14="http://schemas.microsoft.com/office/powerpoint/2010/main" val="3620251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ABF1BD7-AC6D-4C16-A9E1-89EE656103A4}"/>
              </a:ext>
            </a:extLst>
          </p:cNvPr>
          <p:cNvSpPr/>
          <p:nvPr/>
        </p:nvSpPr>
        <p:spPr>
          <a:xfrm>
            <a:off x="426128" y="1033569"/>
            <a:ext cx="7064626"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Backward-stepwise selection: </a:t>
            </a:r>
            <a:r>
              <a:rPr lang="en-US" dirty="0">
                <a:latin typeface="Times New Roman" panose="02020603050405020304" pitchFamily="18" charset="0"/>
                <a:cs typeface="Times New Roman" panose="02020603050405020304" pitchFamily="18" charset="0"/>
              </a:rPr>
              <a:t>starts with the full model, and sequentially</a:t>
            </a:r>
          </a:p>
          <a:p>
            <a:r>
              <a:rPr lang="en-US" dirty="0">
                <a:latin typeface="Times New Roman" panose="02020603050405020304" pitchFamily="18" charset="0"/>
                <a:cs typeface="Times New Roman" panose="02020603050405020304" pitchFamily="18" charset="0"/>
              </a:rPr>
              <a:t>deletes the predictor that has the least impact on the fit.</a:t>
            </a:r>
            <a:endParaRPr lang="en-US"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5163731-8431-41F9-B77A-C7D261DBC3CB}"/>
              </a:ext>
            </a:extLst>
          </p:cNvPr>
          <p:cNvSpPr/>
          <p:nvPr/>
        </p:nvSpPr>
        <p:spPr>
          <a:xfrm>
            <a:off x="426128" y="2412941"/>
            <a:ext cx="8202967"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Hybrid: </a:t>
            </a:r>
            <a:r>
              <a:rPr lang="en-US" dirty="0">
                <a:latin typeface="Times New Roman" panose="02020603050405020304" pitchFamily="18" charset="0"/>
                <a:cs typeface="Times New Roman" panose="02020603050405020304" pitchFamily="18" charset="0"/>
              </a:rPr>
              <a:t>In R package the </a:t>
            </a:r>
            <a:r>
              <a:rPr lang="en-US" b="1" dirty="0">
                <a:latin typeface="Times New Roman" panose="02020603050405020304" pitchFamily="18" charset="0"/>
                <a:cs typeface="Times New Roman" panose="02020603050405020304" pitchFamily="18" charset="0"/>
              </a:rPr>
              <a:t>step</a:t>
            </a:r>
            <a:r>
              <a:rPr lang="en-US" dirty="0">
                <a:latin typeface="Times New Roman" panose="02020603050405020304" pitchFamily="18" charset="0"/>
                <a:cs typeface="Times New Roman" panose="02020603050405020304" pitchFamily="18" charset="0"/>
              </a:rPr>
              <a:t> function uses the AIC criterion for weighing the choices, which takes proper account of the number of parameters fit; at each step an add or drop will be performed that minimizes the AIC score.</a:t>
            </a:r>
          </a:p>
        </p:txBody>
      </p:sp>
      <p:sp>
        <p:nvSpPr>
          <p:cNvPr id="7" name="TextBox 6">
            <a:extLst>
              <a:ext uri="{FF2B5EF4-FFF2-40B4-BE49-F238E27FC236}">
                <a16:creationId xmlns:a16="http://schemas.microsoft.com/office/drawing/2014/main" id="{5892C02A-67E2-4444-B4C1-62A3EF4EC033}"/>
              </a:ext>
            </a:extLst>
          </p:cNvPr>
          <p:cNvSpPr txBox="1"/>
          <p:nvPr/>
        </p:nvSpPr>
        <p:spPr>
          <a:xfrm>
            <a:off x="426128" y="4069312"/>
            <a:ext cx="8623139"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Forward-</a:t>
            </a:r>
            <a:r>
              <a:rPr lang="en-US" b="1" dirty="0" err="1">
                <a:latin typeface="Times New Roman" panose="02020603050405020304" pitchFamily="18" charset="0"/>
                <a:cs typeface="Times New Roman" panose="02020603050405020304" pitchFamily="18" charset="0"/>
              </a:rPr>
              <a:t>Stagewise</a:t>
            </a:r>
            <a:r>
              <a:rPr lang="en-US" b="1" dirty="0">
                <a:latin typeface="Times New Roman" panose="02020603050405020304" pitchFamily="18" charset="0"/>
                <a:cs typeface="Times New Roman" panose="02020603050405020304" pitchFamily="18" charset="0"/>
              </a:rPr>
              <a:t> Regression: </a:t>
            </a:r>
            <a:r>
              <a:rPr lang="en-US" dirty="0">
                <a:latin typeface="Times New Roman" panose="02020603050405020304" pitchFamily="18" charset="0"/>
                <a:cs typeface="Times New Roman" panose="02020603050405020304" pitchFamily="18" charset="0"/>
              </a:rPr>
              <a:t>forget it, it has been dismissed long time ago! Because its inefficient.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3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sp>
        <p:nvSpPr>
          <p:cNvPr id="2" name="Rectangle 1">
            <a:extLst>
              <a:ext uri="{FF2B5EF4-FFF2-40B4-BE49-F238E27FC236}">
                <a16:creationId xmlns:a16="http://schemas.microsoft.com/office/drawing/2014/main" id="{358809E5-B5B8-4F82-BD1E-89753FDE7402}"/>
              </a:ext>
            </a:extLst>
          </p:cNvPr>
          <p:cNvSpPr/>
          <p:nvPr/>
        </p:nvSpPr>
        <p:spPr>
          <a:xfrm>
            <a:off x="583394" y="1195615"/>
            <a:ext cx="211468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Shrinkage Methods</a:t>
            </a:r>
          </a:p>
        </p:txBody>
      </p:sp>
      <p:sp>
        <p:nvSpPr>
          <p:cNvPr id="3" name="Rectangle 2">
            <a:extLst>
              <a:ext uri="{FF2B5EF4-FFF2-40B4-BE49-F238E27FC236}">
                <a16:creationId xmlns:a16="http://schemas.microsoft.com/office/drawing/2014/main" id="{4BCE6C1A-8513-45E4-B745-BFFFE630D71D}"/>
              </a:ext>
            </a:extLst>
          </p:cNvPr>
          <p:cNvSpPr/>
          <p:nvPr/>
        </p:nvSpPr>
        <p:spPr>
          <a:xfrm>
            <a:off x="862034" y="2512633"/>
            <a:ext cx="10359341" cy="1477328"/>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By retaining a subset of the predictors and discarding the rest, subset selection produces a model that is interpretable and has possibly lower prediction error than the full model. However, because it is a discrete process— variables are either retained or discarded—it often exhibits high variance, and so doesn’t reduce the prediction error of the full model. Shrinkage methods are more continuous, and don’t suffer as much from high variability.</a:t>
            </a:r>
          </a:p>
        </p:txBody>
      </p:sp>
    </p:spTree>
    <p:extLst>
      <p:ext uri="{BB962C8B-B14F-4D97-AF65-F5344CB8AC3E}">
        <p14:creationId xmlns:p14="http://schemas.microsoft.com/office/powerpoint/2010/main" val="1129307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0C60082-1C8B-4325-B3F7-986360A30A83}"/>
              </a:ext>
            </a:extLst>
          </p:cNvPr>
          <p:cNvSpPr/>
          <p:nvPr/>
        </p:nvSpPr>
        <p:spPr>
          <a:xfrm>
            <a:off x="694932" y="1137741"/>
            <a:ext cx="9803306"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Ridge Regression (Tikhonov regularization, weight decay): </a:t>
            </a:r>
            <a:r>
              <a:rPr lang="en-US" dirty="0">
                <a:latin typeface="Times New Roman" panose="02020603050405020304" pitchFamily="18" charset="0"/>
                <a:cs typeface="Times New Roman" panose="02020603050405020304" pitchFamily="18" charset="0"/>
              </a:rPr>
              <a:t>Ridge regression shrinks the regression coefficients by imposing a penalty on their size. It minimized a penalized residual sum of error:</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E74254E-2080-4368-B5D2-94CF17E13DE7}"/>
              </a:ext>
            </a:extLst>
          </p:cNvPr>
          <p:cNvPicPr>
            <a:picLocks noChangeAspect="1"/>
          </p:cNvPicPr>
          <p:nvPr/>
        </p:nvPicPr>
        <p:blipFill>
          <a:blip r:embed="rId2"/>
          <a:stretch>
            <a:fillRect/>
          </a:stretch>
        </p:blipFill>
        <p:spPr>
          <a:xfrm>
            <a:off x="824198" y="2161707"/>
            <a:ext cx="4893696" cy="786964"/>
          </a:xfrm>
          <a:prstGeom prst="rect">
            <a:avLst/>
          </a:prstGeom>
        </p:spPr>
      </p:pic>
      <p:sp>
        <p:nvSpPr>
          <p:cNvPr id="6" name="Right Brace 5">
            <a:extLst>
              <a:ext uri="{FF2B5EF4-FFF2-40B4-BE49-F238E27FC236}">
                <a16:creationId xmlns:a16="http://schemas.microsoft.com/office/drawing/2014/main" id="{D0207103-AD65-4CEE-B128-0A9777DBDE74}"/>
              </a:ext>
            </a:extLst>
          </p:cNvPr>
          <p:cNvSpPr/>
          <p:nvPr/>
        </p:nvSpPr>
        <p:spPr>
          <a:xfrm rot="5400000">
            <a:off x="5089113" y="2760280"/>
            <a:ext cx="360975" cy="6539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B84040D-C31A-43DC-9FC9-B9B32EFF66D0}"/>
              </a:ext>
            </a:extLst>
          </p:cNvPr>
          <p:cNvSpPr txBox="1"/>
          <p:nvPr/>
        </p:nvSpPr>
        <p:spPr>
          <a:xfrm>
            <a:off x="4942616" y="3280849"/>
            <a:ext cx="116836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Penalty</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BBD557A-656E-4870-8FF0-312B1932EFBA}"/>
                  </a:ext>
                </a:extLst>
              </p:cNvPr>
              <p:cNvSpPr/>
              <p:nvPr/>
            </p:nvSpPr>
            <p:spPr>
              <a:xfrm>
                <a:off x="6989664" y="3095051"/>
                <a:ext cx="4834013" cy="1200329"/>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 Here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i="1" smtClean="0">
                        <a:latin typeface="Cambria Math" panose="02040503050406030204" pitchFamily="18" charset="0"/>
                        <a:ea typeface="Cambria Math" panose="02040503050406030204" pitchFamily="18" charset="0"/>
                      </a:rPr>
                      <m:t>≥0</m:t>
                    </m:r>
                  </m:oMath>
                </a14:m>
                <a:r>
                  <a:rPr lang="en-US" dirty="0">
                    <a:latin typeface="Times New Roman" panose="02020603050405020304" pitchFamily="18" charset="0"/>
                    <a:cs typeface="Times New Roman" panose="02020603050405020304" pitchFamily="18" charset="0"/>
                  </a:rPr>
                  <a:t> is a </a:t>
                </a:r>
                <a:r>
                  <a:rPr lang="en-US" i="1" dirty="0">
                    <a:latin typeface="Times New Roman" panose="02020603050405020304" pitchFamily="18" charset="0"/>
                    <a:cs typeface="Times New Roman" panose="02020603050405020304" pitchFamily="18" charset="0"/>
                  </a:rPr>
                  <a:t>complexity parameter</a:t>
                </a:r>
                <a:r>
                  <a:rPr lang="en-US" dirty="0">
                    <a:latin typeface="Times New Roman" panose="02020603050405020304" pitchFamily="18" charset="0"/>
                    <a:cs typeface="Times New Roman" panose="02020603050405020304" pitchFamily="18" charset="0"/>
                  </a:rPr>
                  <a:t> that controls the amount of shrinkage.</a:t>
                </a:r>
              </a:p>
              <a:p>
                <a:r>
                  <a:rPr lang="en-US" dirty="0">
                    <a:latin typeface="Times New Roman" panose="02020603050405020304" pitchFamily="18" charset="0"/>
                    <a:cs typeface="Times New Roman" panose="02020603050405020304" pitchFamily="18" charset="0"/>
                  </a:rPr>
                  <a:t>- the larger the value of </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 the greater the amount of shrinkage.</a:t>
                </a:r>
              </a:p>
            </p:txBody>
          </p:sp>
        </mc:Choice>
        <mc:Fallback>
          <p:sp>
            <p:nvSpPr>
              <p:cNvPr id="9" name="Rectangle 8">
                <a:extLst>
                  <a:ext uri="{FF2B5EF4-FFF2-40B4-BE49-F238E27FC236}">
                    <a16:creationId xmlns:a16="http://schemas.microsoft.com/office/drawing/2014/main" id="{4BBD557A-656E-4870-8FF0-312B1932EFBA}"/>
                  </a:ext>
                </a:extLst>
              </p:cNvPr>
              <p:cNvSpPr>
                <a:spLocks noRot="1" noChangeAspect="1" noMove="1" noResize="1" noEditPoints="1" noAdjustHandles="1" noChangeArrowheads="1" noChangeShapeType="1" noTextEdit="1"/>
              </p:cNvSpPr>
              <p:nvPr/>
            </p:nvSpPr>
            <p:spPr>
              <a:xfrm>
                <a:off x="6989664" y="3095051"/>
                <a:ext cx="4834013" cy="1200329"/>
              </a:xfrm>
              <a:prstGeom prst="rect">
                <a:avLst/>
              </a:prstGeom>
              <a:blipFill>
                <a:blip r:embed="rId3"/>
                <a:stretch>
                  <a:fillRect l="-1006" t="-2513" b="-6533"/>
                </a:stretch>
              </a:blipFill>
              <a:ln>
                <a:solidFill>
                  <a:srgbClr val="FF0000"/>
                </a:solidFill>
              </a:ln>
            </p:spPr>
            <p:txBody>
              <a:bodyPr/>
              <a:lstStyle/>
              <a:p>
                <a:r>
                  <a:rPr lang="en-US">
                    <a:noFill/>
                  </a:rPr>
                  <a:t> </a:t>
                </a:r>
              </a:p>
            </p:txBody>
          </p:sp>
        </mc:Fallback>
      </mc:AlternateContent>
      <p:pic>
        <p:nvPicPr>
          <p:cNvPr id="10" name="Picture 9">
            <a:extLst>
              <a:ext uri="{FF2B5EF4-FFF2-40B4-BE49-F238E27FC236}">
                <a16:creationId xmlns:a16="http://schemas.microsoft.com/office/drawing/2014/main" id="{ABEE7BE0-806D-4D70-98CF-F030C37916FB}"/>
              </a:ext>
            </a:extLst>
          </p:cNvPr>
          <p:cNvPicPr>
            <a:picLocks noChangeAspect="1"/>
          </p:cNvPicPr>
          <p:nvPr/>
        </p:nvPicPr>
        <p:blipFill>
          <a:blip r:embed="rId4"/>
          <a:stretch>
            <a:fillRect/>
          </a:stretch>
        </p:blipFill>
        <p:spPr>
          <a:xfrm>
            <a:off x="694932" y="3969262"/>
            <a:ext cx="4278413" cy="1562601"/>
          </a:xfrm>
          <a:prstGeom prst="rect">
            <a:avLst/>
          </a:prstGeom>
        </p:spPr>
      </p:pic>
      <p:sp>
        <p:nvSpPr>
          <p:cNvPr id="11" name="Right Brace 10">
            <a:extLst>
              <a:ext uri="{FF2B5EF4-FFF2-40B4-BE49-F238E27FC236}">
                <a16:creationId xmlns:a16="http://schemas.microsoft.com/office/drawing/2014/main" id="{42977DDF-0BBC-4B3F-AAB9-0479C05D39C9}"/>
              </a:ext>
            </a:extLst>
          </p:cNvPr>
          <p:cNvSpPr/>
          <p:nvPr/>
        </p:nvSpPr>
        <p:spPr>
          <a:xfrm rot="5400000" flipV="1">
            <a:off x="3397810" y="2266281"/>
            <a:ext cx="361057" cy="15166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D065466-04F3-4D3D-B424-29C1962D17F2}"/>
              </a:ext>
            </a:extLst>
          </p:cNvPr>
          <p:cNvSpPr txBox="1"/>
          <p:nvPr/>
        </p:nvSpPr>
        <p:spPr>
          <a:xfrm>
            <a:off x="3307355" y="3280849"/>
            <a:ext cx="75657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RMS</a:t>
            </a:r>
          </a:p>
        </p:txBody>
      </p:sp>
      <p:sp>
        <p:nvSpPr>
          <p:cNvPr id="13" name="Oval 12">
            <a:extLst>
              <a:ext uri="{FF2B5EF4-FFF2-40B4-BE49-F238E27FC236}">
                <a16:creationId xmlns:a16="http://schemas.microsoft.com/office/drawing/2014/main" id="{D0C2047F-E978-48E8-AE4F-6B86AB92349A}"/>
              </a:ext>
            </a:extLst>
          </p:cNvPr>
          <p:cNvSpPr/>
          <p:nvPr/>
        </p:nvSpPr>
        <p:spPr>
          <a:xfrm>
            <a:off x="5384800" y="2346960"/>
            <a:ext cx="211785" cy="208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7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1" grpId="0" animBg="1"/>
      <p:bldP spid="12" grpId="0"/>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99E14FB-BE8A-442E-B59B-E75DB65856F9}"/>
              </a:ext>
            </a:extLst>
          </p:cNvPr>
          <p:cNvSpPr/>
          <p:nvPr/>
        </p:nvSpPr>
        <p:spPr>
          <a:xfrm>
            <a:off x="750572" y="1049332"/>
            <a:ext cx="327750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Why Ridge Regression works?</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C94E5-2CF3-4CAB-9462-2267E27C4819}"/>
              </a:ext>
            </a:extLst>
          </p:cNvPr>
          <p:cNvSpPr txBox="1"/>
          <p:nvPr/>
        </p:nvSpPr>
        <p:spPr>
          <a:xfrm>
            <a:off x="941033" y="1880206"/>
            <a:ext cx="8411311" cy="1200329"/>
          </a:xfrm>
          <a:prstGeom prst="rect">
            <a:avLst/>
          </a:prstGeom>
          <a:noFill/>
        </p:spPr>
        <p:txBody>
          <a:bodyPr wrap="square" rtlCol="0">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Notice the intercept term is out of the penalty term, which means its better to centralized our X, otherwise we might get different solution.</a:t>
            </a:r>
          </a:p>
          <a:p>
            <a:pPr marL="285750" indent="-285750">
              <a:buFontTx/>
              <a:buChar char="-"/>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Assuming centering is done:</a:t>
            </a:r>
          </a:p>
        </p:txBody>
      </p:sp>
      <p:pic>
        <p:nvPicPr>
          <p:cNvPr id="4" name="Picture 3">
            <a:extLst>
              <a:ext uri="{FF2B5EF4-FFF2-40B4-BE49-F238E27FC236}">
                <a16:creationId xmlns:a16="http://schemas.microsoft.com/office/drawing/2014/main" id="{F0C9DE6E-45DC-4F20-BD42-0938BA3CFF52}"/>
              </a:ext>
            </a:extLst>
          </p:cNvPr>
          <p:cNvPicPr>
            <a:picLocks noChangeAspect="1"/>
          </p:cNvPicPr>
          <p:nvPr/>
        </p:nvPicPr>
        <p:blipFill>
          <a:blip r:embed="rId2"/>
          <a:stretch>
            <a:fillRect/>
          </a:stretch>
        </p:blipFill>
        <p:spPr>
          <a:xfrm>
            <a:off x="1048534" y="3412068"/>
            <a:ext cx="4785108" cy="461542"/>
          </a:xfrm>
          <a:prstGeom prst="rect">
            <a:avLst/>
          </a:prstGeom>
        </p:spPr>
      </p:pic>
      <p:pic>
        <p:nvPicPr>
          <p:cNvPr id="6" name="Picture 5">
            <a:extLst>
              <a:ext uri="{FF2B5EF4-FFF2-40B4-BE49-F238E27FC236}">
                <a16:creationId xmlns:a16="http://schemas.microsoft.com/office/drawing/2014/main" id="{DA22A037-5CD6-4660-B814-22FA05CFB8FF}"/>
              </a:ext>
            </a:extLst>
          </p:cNvPr>
          <p:cNvPicPr>
            <a:picLocks noChangeAspect="1"/>
          </p:cNvPicPr>
          <p:nvPr/>
        </p:nvPicPr>
        <p:blipFill>
          <a:blip r:embed="rId3"/>
          <a:stretch>
            <a:fillRect/>
          </a:stretch>
        </p:blipFill>
        <p:spPr>
          <a:xfrm>
            <a:off x="1048534" y="3873610"/>
            <a:ext cx="4398651" cy="784529"/>
          </a:xfrm>
          <a:prstGeom prst="rect">
            <a:avLst/>
          </a:prstGeom>
        </p:spPr>
      </p:pic>
      <p:sp>
        <p:nvSpPr>
          <p:cNvPr id="7" name="Oval 6">
            <a:extLst>
              <a:ext uri="{FF2B5EF4-FFF2-40B4-BE49-F238E27FC236}">
                <a16:creationId xmlns:a16="http://schemas.microsoft.com/office/drawing/2014/main" id="{0D10BD33-B102-4777-9E58-3AA18B043A50}"/>
              </a:ext>
            </a:extLst>
          </p:cNvPr>
          <p:cNvSpPr/>
          <p:nvPr/>
        </p:nvSpPr>
        <p:spPr>
          <a:xfrm>
            <a:off x="3703899" y="4109013"/>
            <a:ext cx="393539" cy="4282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2685C4D5-3D1D-441A-9EB9-8B9B16B6E5FC}"/>
              </a:ext>
            </a:extLst>
          </p:cNvPr>
          <p:cNvCxnSpPr>
            <a:cxnSpLocks/>
          </p:cNvCxnSpPr>
          <p:nvPr/>
        </p:nvCxnSpPr>
        <p:spPr>
          <a:xfrm flipH="1">
            <a:off x="3441088" y="4658139"/>
            <a:ext cx="262811" cy="1056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DEC6EEA-5870-4E32-97DE-0395B8B5CF05}"/>
              </a:ext>
            </a:extLst>
          </p:cNvPr>
          <p:cNvSpPr txBox="1"/>
          <p:nvPr/>
        </p:nvSpPr>
        <p:spPr>
          <a:xfrm>
            <a:off x="1284790" y="5714707"/>
            <a:ext cx="315988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adds a </a:t>
            </a:r>
            <a:r>
              <a:rPr lang="en-US" i="1" dirty="0">
                <a:latin typeface="Times New Roman" panose="02020603050405020304" pitchFamily="18" charset="0"/>
                <a:cs typeface="Times New Roman" panose="02020603050405020304" pitchFamily="18" charset="0"/>
              </a:rPr>
              <a:t>positive </a:t>
            </a:r>
            <a:r>
              <a:rPr lang="en-US" dirty="0">
                <a:latin typeface="Times New Roman" panose="02020603050405020304" pitchFamily="18" charset="0"/>
                <a:cs typeface="Times New Roman" panose="02020603050405020304" pitchFamily="18" charset="0"/>
              </a:rPr>
              <a:t>constant so  X</a:t>
            </a:r>
            <a:r>
              <a:rPr lang="en-US" baseline="30000"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X is not singular anymore.</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726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pic>
        <p:nvPicPr>
          <p:cNvPr id="2" name="Picture 1">
            <a:extLst>
              <a:ext uri="{FF2B5EF4-FFF2-40B4-BE49-F238E27FC236}">
                <a16:creationId xmlns:a16="http://schemas.microsoft.com/office/drawing/2014/main" id="{1AB84E70-A3E8-4AAE-A7BE-476A3C114BFF}"/>
              </a:ext>
            </a:extLst>
          </p:cNvPr>
          <p:cNvPicPr>
            <a:picLocks noChangeAspect="1"/>
          </p:cNvPicPr>
          <p:nvPr/>
        </p:nvPicPr>
        <p:blipFill>
          <a:blip r:embed="rId2"/>
          <a:stretch>
            <a:fillRect/>
          </a:stretch>
        </p:blipFill>
        <p:spPr>
          <a:xfrm>
            <a:off x="1021796" y="1782662"/>
            <a:ext cx="2046524" cy="636517"/>
          </a:xfrm>
          <a:prstGeom prst="rect">
            <a:avLst/>
          </a:prstGeom>
        </p:spPr>
      </p:pic>
      <p:sp>
        <p:nvSpPr>
          <p:cNvPr id="6" name="Rectangle 5">
            <a:extLst>
              <a:ext uri="{FF2B5EF4-FFF2-40B4-BE49-F238E27FC236}">
                <a16:creationId xmlns:a16="http://schemas.microsoft.com/office/drawing/2014/main" id="{9DBF5AF2-CF12-4334-A858-8AD4BA5FE767}"/>
              </a:ext>
            </a:extLst>
          </p:cNvPr>
          <p:cNvSpPr/>
          <p:nvPr/>
        </p:nvSpPr>
        <p:spPr>
          <a:xfrm>
            <a:off x="750572" y="1049332"/>
            <a:ext cx="991393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Ridge Regression: </a:t>
            </a:r>
            <a:r>
              <a:rPr lang="en-US" i="1" dirty="0">
                <a:latin typeface="Times New Roman" panose="02020603050405020304" pitchFamily="18" charset="0"/>
                <a:cs typeface="Times New Roman" panose="02020603050405020304" pitchFamily="18" charset="0"/>
              </a:rPr>
              <a:t>singular value decomposition </a:t>
            </a:r>
            <a:r>
              <a:rPr lang="en-US" dirty="0">
                <a:latin typeface="Times New Roman" panose="02020603050405020304" pitchFamily="18" charset="0"/>
                <a:cs typeface="Times New Roman" panose="02020603050405020304" pitchFamily="18" charset="0"/>
              </a:rPr>
              <a:t>reveals the theoretical background of Ridge regression.</a:t>
            </a:r>
            <a:endParaRPr lang="en-US" i="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A8AE425-4D70-4050-A93D-022536945B5F}"/>
              </a:ext>
            </a:extLst>
          </p:cNvPr>
          <p:cNvPicPr>
            <a:picLocks noChangeAspect="1"/>
          </p:cNvPicPr>
          <p:nvPr/>
        </p:nvPicPr>
        <p:blipFill>
          <a:blip r:embed="rId3"/>
          <a:stretch>
            <a:fillRect/>
          </a:stretch>
        </p:blipFill>
        <p:spPr>
          <a:xfrm>
            <a:off x="312516" y="2545665"/>
            <a:ext cx="4876800" cy="1428750"/>
          </a:xfrm>
          <a:prstGeom prst="rect">
            <a:avLst/>
          </a:prstGeom>
        </p:spPr>
      </p:pic>
      <p:pic>
        <p:nvPicPr>
          <p:cNvPr id="4" name="Picture 3">
            <a:extLst>
              <a:ext uri="{FF2B5EF4-FFF2-40B4-BE49-F238E27FC236}">
                <a16:creationId xmlns:a16="http://schemas.microsoft.com/office/drawing/2014/main" id="{19354BD8-4D32-49B3-8FDE-5E0BBCEC6ED9}"/>
              </a:ext>
            </a:extLst>
          </p:cNvPr>
          <p:cNvPicPr>
            <a:picLocks noChangeAspect="1"/>
          </p:cNvPicPr>
          <p:nvPr/>
        </p:nvPicPr>
        <p:blipFill>
          <a:blip r:embed="rId4"/>
          <a:stretch>
            <a:fillRect/>
          </a:stretch>
        </p:blipFill>
        <p:spPr>
          <a:xfrm>
            <a:off x="208043" y="4408811"/>
            <a:ext cx="6486525" cy="2695575"/>
          </a:xfrm>
          <a:prstGeom prst="rect">
            <a:avLst/>
          </a:prstGeom>
        </p:spPr>
      </p:pic>
      <p:sp>
        <p:nvSpPr>
          <p:cNvPr id="7" name="Oval 6">
            <a:extLst>
              <a:ext uri="{FF2B5EF4-FFF2-40B4-BE49-F238E27FC236}">
                <a16:creationId xmlns:a16="http://schemas.microsoft.com/office/drawing/2014/main" id="{2A9F1602-25EC-4397-B46F-1B208E758D96}"/>
              </a:ext>
            </a:extLst>
          </p:cNvPr>
          <p:cNvSpPr/>
          <p:nvPr/>
        </p:nvSpPr>
        <p:spPr>
          <a:xfrm>
            <a:off x="3451305" y="5675575"/>
            <a:ext cx="1282741" cy="11014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F504FFA-D737-42DB-BB69-5B0D1727B81A}"/>
              </a:ext>
            </a:extLst>
          </p:cNvPr>
          <p:cNvSpPr/>
          <p:nvPr/>
        </p:nvSpPr>
        <p:spPr>
          <a:xfrm>
            <a:off x="6184739" y="5756598"/>
            <a:ext cx="567931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This means that a greater amount of shrinkage</a:t>
            </a:r>
          </a:p>
          <a:p>
            <a:r>
              <a:rPr lang="en-US" dirty="0">
                <a:latin typeface="Times New Roman" panose="02020603050405020304" pitchFamily="18" charset="0"/>
                <a:cs typeface="Times New Roman" panose="02020603050405020304" pitchFamily="18" charset="0"/>
              </a:rPr>
              <a:t>is applied to the coordinates of basis vectors with smaller </a:t>
            </a:r>
            <a:r>
              <a:rPr lang="en-US" dirty="0" err="1">
                <a:latin typeface="Times New Roman" panose="02020603050405020304" pitchFamily="18" charset="0"/>
                <a:cs typeface="Times New Roman" panose="02020603050405020304" pitchFamily="18" charset="0"/>
              </a:rPr>
              <a:t>d</a:t>
            </a:r>
            <a:r>
              <a:rPr lang="en-US" baseline="-25000" dirty="0" err="1">
                <a:latin typeface="Times New Roman" panose="02020603050405020304" pitchFamily="18" charset="0"/>
                <a:cs typeface="Times New Roman" panose="02020603050405020304" pitchFamily="18" charset="0"/>
              </a:rPr>
              <a:t>j</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C6EEF0D-0E0D-4B15-94DD-18788D54FAA1}"/>
              </a:ext>
            </a:extLst>
          </p:cNvPr>
          <p:cNvSpPr/>
          <p:nvPr/>
        </p:nvSpPr>
        <p:spPr>
          <a:xfrm>
            <a:off x="4957823" y="1712071"/>
            <a:ext cx="6096000" cy="646331"/>
          </a:xfrm>
          <a:prstGeom prst="rect">
            <a:avLst/>
          </a:prstGeom>
        </p:spPr>
        <p:txBody>
          <a:bodyPr>
            <a:spAutoFit/>
          </a:bodyPr>
          <a:lstStyle/>
          <a:p>
            <a:r>
              <a:rPr lang="en-US" b="1" dirty="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is a p × p diagonal matrix, with diagonal entries d1 ≥ d2 ≥</a:t>
            </a:r>
          </a:p>
          <a:p>
            <a:r>
              <a:rPr lang="en-US" dirty="0">
                <a:latin typeface="Times New Roman" panose="02020603050405020304" pitchFamily="18" charset="0"/>
                <a:cs typeface="Times New Roman" panose="02020603050405020304" pitchFamily="18" charset="0"/>
              </a:rPr>
              <a:t>· · · ≥ </a:t>
            </a:r>
            <a:r>
              <a:rPr lang="en-US" dirty="0" err="1">
                <a:latin typeface="Times New Roman" panose="02020603050405020304" pitchFamily="18" charset="0"/>
                <a:cs typeface="Times New Roman" panose="02020603050405020304" pitchFamily="18" charset="0"/>
              </a:rPr>
              <a:t>dp</a:t>
            </a:r>
            <a:r>
              <a:rPr lang="en-US" dirty="0">
                <a:latin typeface="Times New Roman" panose="02020603050405020304" pitchFamily="18" charset="0"/>
                <a:cs typeface="Times New Roman" panose="02020603050405020304" pitchFamily="18" charset="0"/>
              </a:rPr>
              <a:t> ≥ 0 called the singular values of X</a:t>
            </a:r>
          </a:p>
        </p:txBody>
      </p:sp>
    </p:spTree>
    <p:extLst>
      <p:ext uri="{BB962C8B-B14F-4D97-AF65-F5344CB8AC3E}">
        <p14:creationId xmlns:p14="http://schemas.microsoft.com/office/powerpoint/2010/main" val="243838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sp>
        <p:nvSpPr>
          <p:cNvPr id="4" name="Rectangle 3">
            <a:extLst>
              <a:ext uri="{FF2B5EF4-FFF2-40B4-BE49-F238E27FC236}">
                <a16:creationId xmlns:a16="http://schemas.microsoft.com/office/drawing/2014/main" id="{A48E3815-F6E3-46F2-8622-381EC32F3C11}"/>
              </a:ext>
            </a:extLst>
          </p:cNvPr>
          <p:cNvSpPr/>
          <p:nvPr/>
        </p:nvSpPr>
        <p:spPr>
          <a:xfrm>
            <a:off x="565377" y="1026182"/>
            <a:ext cx="893289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Ridge Regression: </a:t>
            </a:r>
            <a:r>
              <a:rPr lang="en-US" dirty="0">
                <a:latin typeface="Times New Roman" panose="02020603050405020304" pitchFamily="18" charset="0"/>
                <a:cs typeface="Times New Roman" panose="02020603050405020304" pitchFamily="18" charset="0"/>
              </a:rPr>
              <a:t>What does smaller </a:t>
            </a:r>
            <a:r>
              <a:rPr lang="en-US" i="1" dirty="0">
                <a:latin typeface="Times New Roman" panose="02020603050405020304" pitchFamily="18" charset="0"/>
                <a:cs typeface="Times New Roman" panose="02020603050405020304" pitchFamily="18" charset="0"/>
              </a:rPr>
              <a:t>d </a:t>
            </a:r>
            <a:r>
              <a:rPr lang="en-US" dirty="0">
                <a:latin typeface="Times New Roman" panose="02020603050405020304" pitchFamily="18" charset="0"/>
                <a:cs typeface="Times New Roman" panose="02020603050405020304" pitchFamily="18" charset="0"/>
              </a:rPr>
              <a:t>mean? Lets take a look at </a:t>
            </a:r>
            <a:r>
              <a:rPr lang="en-US" i="1" dirty="0">
                <a:latin typeface="Times New Roman" panose="02020603050405020304" pitchFamily="18" charset="0"/>
                <a:cs typeface="Times New Roman" panose="02020603050405020304" pitchFamily="18" charset="0"/>
              </a:rPr>
              <a:t>principal components </a:t>
            </a:r>
            <a:r>
              <a:rPr lang="en-US" dirty="0">
                <a:latin typeface="Times New Roman" panose="02020603050405020304" pitchFamily="18" charset="0"/>
                <a:cs typeface="Times New Roman" panose="02020603050405020304" pitchFamily="18" charset="0"/>
              </a:rPr>
              <a:t>of X</a:t>
            </a:r>
          </a:p>
        </p:txBody>
      </p:sp>
      <p:pic>
        <p:nvPicPr>
          <p:cNvPr id="2" name="Picture 1">
            <a:extLst>
              <a:ext uri="{FF2B5EF4-FFF2-40B4-BE49-F238E27FC236}">
                <a16:creationId xmlns:a16="http://schemas.microsoft.com/office/drawing/2014/main" id="{A78824ED-7A29-4C19-91EF-8ED6E9A9ECE0}"/>
              </a:ext>
            </a:extLst>
          </p:cNvPr>
          <p:cNvPicPr>
            <a:picLocks noChangeAspect="1"/>
          </p:cNvPicPr>
          <p:nvPr/>
        </p:nvPicPr>
        <p:blipFill>
          <a:blip r:embed="rId3"/>
          <a:stretch>
            <a:fillRect/>
          </a:stretch>
        </p:blipFill>
        <p:spPr>
          <a:xfrm>
            <a:off x="445230" y="2906823"/>
            <a:ext cx="1767443" cy="386450"/>
          </a:xfrm>
          <a:prstGeom prst="rect">
            <a:avLst/>
          </a:prstGeom>
        </p:spPr>
      </p:pic>
      <p:sp>
        <p:nvSpPr>
          <p:cNvPr id="3" name="Rectangle 2">
            <a:extLst>
              <a:ext uri="{FF2B5EF4-FFF2-40B4-BE49-F238E27FC236}">
                <a16:creationId xmlns:a16="http://schemas.microsoft.com/office/drawing/2014/main" id="{656F5B6C-33A2-4AE5-80B7-D548303F4984}"/>
              </a:ext>
            </a:extLst>
          </p:cNvPr>
          <p:cNvSpPr/>
          <p:nvPr/>
        </p:nvSpPr>
        <p:spPr>
          <a:xfrm>
            <a:off x="4734046" y="1583384"/>
            <a:ext cx="7029692" cy="1323439"/>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columns of </a:t>
            </a:r>
            <a:r>
              <a:rPr lang="en-US" sz="2000" b="1" dirty="0">
                <a:latin typeface="Times New Roman" panose="02020603050405020304" pitchFamily="18" charset="0"/>
                <a:cs typeface="Times New Roman" panose="02020603050405020304" pitchFamily="18" charset="0"/>
              </a:rPr>
              <a:t>V</a:t>
            </a:r>
            <a:r>
              <a:rPr lang="en-US" sz="2000" dirty="0">
                <a:latin typeface="Times New Roman" panose="02020603050405020304" pitchFamily="18" charset="0"/>
                <a:cs typeface="Times New Roman" panose="02020603050405020304" pitchFamily="18" charset="0"/>
              </a:rPr>
              <a:t> are also called the principal components directions of X. The first principal component direction </a:t>
            </a:r>
            <a:r>
              <a:rPr lang="en-US" sz="2000" b="1" dirty="0">
                <a:latin typeface="Times New Roman" panose="02020603050405020304" pitchFamily="18" charset="0"/>
                <a:cs typeface="Times New Roman" panose="02020603050405020304" pitchFamily="18" charset="0"/>
              </a:rPr>
              <a:t>V</a:t>
            </a:r>
            <a:r>
              <a:rPr lang="en-US" sz="2000" b="1"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has the property that Z</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XV</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has the largest sample variance amongst all normalized linear combinations of the columns of X.</a:t>
            </a:r>
          </a:p>
        </p:txBody>
      </p:sp>
      <p:pic>
        <p:nvPicPr>
          <p:cNvPr id="6" name="Picture 5">
            <a:extLst>
              <a:ext uri="{FF2B5EF4-FFF2-40B4-BE49-F238E27FC236}">
                <a16:creationId xmlns:a16="http://schemas.microsoft.com/office/drawing/2014/main" id="{B70824D7-51A1-40C7-AA6C-4EBC5539F270}"/>
              </a:ext>
            </a:extLst>
          </p:cNvPr>
          <p:cNvPicPr>
            <a:picLocks noChangeAspect="1"/>
          </p:cNvPicPr>
          <p:nvPr/>
        </p:nvPicPr>
        <p:blipFill>
          <a:blip r:embed="rId4"/>
          <a:stretch>
            <a:fillRect/>
          </a:stretch>
        </p:blipFill>
        <p:spPr>
          <a:xfrm>
            <a:off x="234876" y="3363709"/>
            <a:ext cx="3265843" cy="784062"/>
          </a:xfrm>
          <a:prstGeom prst="rect">
            <a:avLst/>
          </a:prstGeom>
        </p:spPr>
      </p:pic>
      <p:pic>
        <p:nvPicPr>
          <p:cNvPr id="7" name="Picture 6">
            <a:extLst>
              <a:ext uri="{FF2B5EF4-FFF2-40B4-BE49-F238E27FC236}">
                <a16:creationId xmlns:a16="http://schemas.microsoft.com/office/drawing/2014/main" id="{A845058E-26FB-4532-90F7-34DE6740F331}"/>
              </a:ext>
            </a:extLst>
          </p:cNvPr>
          <p:cNvPicPr>
            <a:picLocks noChangeAspect="1"/>
          </p:cNvPicPr>
          <p:nvPr/>
        </p:nvPicPr>
        <p:blipFill>
          <a:blip r:embed="rId5"/>
          <a:stretch>
            <a:fillRect/>
          </a:stretch>
        </p:blipFill>
        <p:spPr>
          <a:xfrm>
            <a:off x="598856" y="2304660"/>
            <a:ext cx="1460193" cy="317699"/>
          </a:xfrm>
          <a:prstGeom prst="rect">
            <a:avLst/>
          </a:prstGeom>
        </p:spPr>
      </p:pic>
      <p:sp>
        <p:nvSpPr>
          <p:cNvPr id="9" name="TextBox 8">
            <a:extLst>
              <a:ext uri="{FF2B5EF4-FFF2-40B4-BE49-F238E27FC236}">
                <a16:creationId xmlns:a16="http://schemas.microsoft.com/office/drawing/2014/main" id="{04CC0763-196D-4547-82A8-F1DA497CDD24}"/>
              </a:ext>
            </a:extLst>
          </p:cNvPr>
          <p:cNvSpPr txBox="1"/>
          <p:nvPr/>
        </p:nvSpPr>
        <p:spPr>
          <a:xfrm>
            <a:off x="598856" y="1875099"/>
            <a:ext cx="2190643" cy="369332"/>
          </a:xfrm>
          <a:prstGeom prst="rect">
            <a:avLst/>
          </a:prstGeom>
          <a:noFill/>
        </p:spPr>
        <p:txBody>
          <a:bodyPr wrap="square" rtlCol="0">
            <a:spAutoFit/>
          </a:bodyPr>
          <a:lstStyle/>
          <a:p>
            <a:r>
              <a:rPr lang="en-US" dirty="0"/>
              <a:t>Var-</a:t>
            </a:r>
            <a:r>
              <a:rPr lang="en-US" dirty="0" err="1"/>
              <a:t>Cov</a:t>
            </a:r>
            <a:r>
              <a:rPr lang="en-US" dirty="0"/>
              <a:t>:</a:t>
            </a:r>
          </a:p>
        </p:txBody>
      </p:sp>
      <p:pic>
        <p:nvPicPr>
          <p:cNvPr id="10" name="Picture 9">
            <a:extLst>
              <a:ext uri="{FF2B5EF4-FFF2-40B4-BE49-F238E27FC236}">
                <a16:creationId xmlns:a16="http://schemas.microsoft.com/office/drawing/2014/main" id="{5DEFB5C0-FDB3-479D-B3E7-7E943215696F}"/>
              </a:ext>
            </a:extLst>
          </p:cNvPr>
          <p:cNvPicPr>
            <a:picLocks noChangeAspect="1"/>
          </p:cNvPicPr>
          <p:nvPr/>
        </p:nvPicPr>
        <p:blipFill>
          <a:blip r:embed="rId6"/>
          <a:stretch>
            <a:fillRect/>
          </a:stretch>
        </p:blipFill>
        <p:spPr>
          <a:xfrm>
            <a:off x="7110685" y="3105016"/>
            <a:ext cx="4110690" cy="3752984"/>
          </a:xfrm>
          <a:prstGeom prst="rect">
            <a:avLst/>
          </a:prstGeom>
        </p:spPr>
      </p:pic>
      <p:sp>
        <p:nvSpPr>
          <p:cNvPr id="11" name="Rectangle 10">
            <a:extLst>
              <a:ext uri="{FF2B5EF4-FFF2-40B4-BE49-F238E27FC236}">
                <a16:creationId xmlns:a16="http://schemas.microsoft.com/office/drawing/2014/main" id="{F0BB69BC-DBDA-45C9-AE89-AADFED281CE5}"/>
              </a:ext>
            </a:extLst>
          </p:cNvPr>
          <p:cNvSpPr/>
          <p:nvPr/>
        </p:nvSpPr>
        <p:spPr>
          <a:xfrm>
            <a:off x="565377" y="5154837"/>
            <a:ext cx="6096000" cy="1323439"/>
          </a:xfrm>
          <a:prstGeom prst="rect">
            <a:avLst/>
          </a:prstGeom>
          <a:ln>
            <a:solidFill>
              <a:srgbClr val="FF0000"/>
            </a:solidFill>
          </a:ln>
        </p:spPr>
        <p:txBody>
          <a:bodyPr>
            <a:spAutoFit/>
          </a:bodyPr>
          <a:lstStyle/>
          <a:p>
            <a:r>
              <a:rPr lang="en-US" sz="2000" dirty="0">
                <a:latin typeface="Times New Roman" panose="02020603050405020304" pitchFamily="18" charset="0"/>
                <a:cs typeface="Times New Roman" panose="02020603050405020304" pitchFamily="18" charset="0"/>
              </a:rPr>
              <a:t>Hence the small singular values </a:t>
            </a:r>
            <a:r>
              <a:rPr lang="en-US" sz="2000" dirty="0" err="1">
                <a:latin typeface="Times New Roman" panose="02020603050405020304" pitchFamily="18" charset="0"/>
                <a:cs typeface="Times New Roman" panose="02020603050405020304" pitchFamily="18" charset="0"/>
              </a:rPr>
              <a:t>d</a:t>
            </a:r>
            <a:r>
              <a:rPr lang="en-US" sz="900" dirty="0" err="1">
                <a:latin typeface="Times New Roman" panose="02020603050405020304" pitchFamily="18" charset="0"/>
                <a:cs typeface="Times New Roman" panose="02020603050405020304" pitchFamily="18" charset="0"/>
              </a:rPr>
              <a:t>j</a:t>
            </a:r>
            <a:r>
              <a:rPr lang="en-US" sz="9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correspond to directions in the column space of </a:t>
            </a:r>
            <a:r>
              <a:rPr lang="en-US" sz="2000" b="1" dirty="0">
                <a:latin typeface="Times New Roman" panose="02020603050405020304" pitchFamily="18" charset="0"/>
                <a:cs typeface="Times New Roman" panose="02020603050405020304" pitchFamily="18" charset="0"/>
              </a:rPr>
              <a:t>X </a:t>
            </a:r>
            <a:r>
              <a:rPr lang="en-US" sz="2000" dirty="0">
                <a:latin typeface="Times New Roman" panose="02020603050405020304" pitchFamily="18" charset="0"/>
                <a:cs typeface="Times New Roman" panose="02020603050405020304" pitchFamily="18" charset="0"/>
              </a:rPr>
              <a:t>having </a:t>
            </a:r>
            <a:r>
              <a:rPr lang="en-US" sz="2000" i="1" dirty="0">
                <a:latin typeface="Times New Roman" panose="02020603050405020304" pitchFamily="18" charset="0"/>
                <a:cs typeface="Times New Roman" panose="02020603050405020304" pitchFamily="18" charset="0"/>
              </a:rPr>
              <a:t>small variance, and ridge regression shrinks these directions the most.</a:t>
            </a:r>
          </a:p>
        </p:txBody>
      </p:sp>
    </p:spTree>
    <p:extLst>
      <p:ext uri="{BB962C8B-B14F-4D97-AF65-F5344CB8AC3E}">
        <p14:creationId xmlns:p14="http://schemas.microsoft.com/office/powerpoint/2010/main" val="149956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pic>
        <p:nvPicPr>
          <p:cNvPr id="2" name="Picture 1">
            <a:extLst>
              <a:ext uri="{FF2B5EF4-FFF2-40B4-BE49-F238E27FC236}">
                <a16:creationId xmlns:a16="http://schemas.microsoft.com/office/drawing/2014/main" id="{440FC6C4-BC1D-49E1-A6D3-1D8BAA4F3728}"/>
              </a:ext>
            </a:extLst>
          </p:cNvPr>
          <p:cNvPicPr>
            <a:picLocks noChangeAspect="1"/>
          </p:cNvPicPr>
          <p:nvPr/>
        </p:nvPicPr>
        <p:blipFill>
          <a:blip r:embed="rId2"/>
          <a:stretch>
            <a:fillRect/>
          </a:stretch>
        </p:blipFill>
        <p:spPr>
          <a:xfrm>
            <a:off x="685560" y="2669170"/>
            <a:ext cx="4686300" cy="1866900"/>
          </a:xfrm>
          <a:prstGeom prst="rect">
            <a:avLst/>
          </a:prstGeom>
        </p:spPr>
      </p:pic>
      <p:pic>
        <p:nvPicPr>
          <p:cNvPr id="6" name="Picture 5">
            <a:extLst>
              <a:ext uri="{FF2B5EF4-FFF2-40B4-BE49-F238E27FC236}">
                <a16:creationId xmlns:a16="http://schemas.microsoft.com/office/drawing/2014/main" id="{E76F6CAF-DAC8-4D0B-9130-6267C4A8D72D}"/>
              </a:ext>
            </a:extLst>
          </p:cNvPr>
          <p:cNvPicPr>
            <a:picLocks noChangeAspect="1"/>
          </p:cNvPicPr>
          <p:nvPr/>
        </p:nvPicPr>
        <p:blipFill>
          <a:blip r:embed="rId3"/>
          <a:stretch>
            <a:fillRect/>
          </a:stretch>
        </p:blipFill>
        <p:spPr>
          <a:xfrm>
            <a:off x="6718080" y="1825362"/>
            <a:ext cx="3787421" cy="3724447"/>
          </a:xfrm>
          <a:prstGeom prst="rect">
            <a:avLst/>
          </a:prstGeom>
        </p:spPr>
      </p:pic>
    </p:spTree>
    <p:extLst>
      <p:ext uri="{BB962C8B-B14F-4D97-AF65-F5344CB8AC3E}">
        <p14:creationId xmlns:p14="http://schemas.microsoft.com/office/powerpoint/2010/main" val="2670724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p>
        </p:txBody>
      </p:sp>
      <p:sp>
        <p:nvSpPr>
          <p:cNvPr id="2" name="Rectangle 1">
            <a:extLst>
              <a:ext uri="{FF2B5EF4-FFF2-40B4-BE49-F238E27FC236}">
                <a16:creationId xmlns:a16="http://schemas.microsoft.com/office/drawing/2014/main" id="{6EDD47C8-2D83-4F19-8013-F6EBCED872D2}"/>
              </a:ext>
            </a:extLst>
          </p:cNvPr>
          <p:cNvSpPr/>
          <p:nvPr/>
        </p:nvSpPr>
        <p:spPr>
          <a:xfrm>
            <a:off x="1045060" y="1184040"/>
            <a:ext cx="2253822"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The Lasso regression</a:t>
            </a:r>
          </a:p>
        </p:txBody>
      </p:sp>
      <p:pic>
        <p:nvPicPr>
          <p:cNvPr id="3" name="Picture 2">
            <a:extLst>
              <a:ext uri="{FF2B5EF4-FFF2-40B4-BE49-F238E27FC236}">
                <a16:creationId xmlns:a16="http://schemas.microsoft.com/office/drawing/2014/main" id="{E17155B5-BF33-419B-AA51-3AF69186B13D}"/>
              </a:ext>
            </a:extLst>
          </p:cNvPr>
          <p:cNvPicPr>
            <a:picLocks noChangeAspect="1"/>
          </p:cNvPicPr>
          <p:nvPr/>
        </p:nvPicPr>
        <p:blipFill>
          <a:blip r:embed="rId3"/>
          <a:stretch>
            <a:fillRect/>
          </a:stretch>
        </p:blipFill>
        <p:spPr>
          <a:xfrm>
            <a:off x="202059" y="3468315"/>
            <a:ext cx="5648325" cy="2028825"/>
          </a:xfrm>
          <a:prstGeom prst="rect">
            <a:avLst/>
          </a:prstGeom>
        </p:spPr>
      </p:pic>
      <p:pic>
        <p:nvPicPr>
          <p:cNvPr id="6" name="Picture 5">
            <a:extLst>
              <a:ext uri="{FF2B5EF4-FFF2-40B4-BE49-F238E27FC236}">
                <a16:creationId xmlns:a16="http://schemas.microsoft.com/office/drawing/2014/main" id="{76B0665D-4F34-410A-9B03-134CDEE0E37D}"/>
              </a:ext>
            </a:extLst>
          </p:cNvPr>
          <p:cNvPicPr>
            <a:picLocks noChangeAspect="1"/>
          </p:cNvPicPr>
          <p:nvPr/>
        </p:nvPicPr>
        <p:blipFill>
          <a:blip r:embed="rId4"/>
          <a:stretch>
            <a:fillRect/>
          </a:stretch>
        </p:blipFill>
        <p:spPr>
          <a:xfrm>
            <a:off x="6912509" y="3468315"/>
            <a:ext cx="4278413" cy="1562601"/>
          </a:xfrm>
          <a:prstGeom prst="rect">
            <a:avLst/>
          </a:prstGeom>
        </p:spPr>
      </p:pic>
      <p:sp>
        <p:nvSpPr>
          <p:cNvPr id="7" name="Rectangle 6">
            <a:extLst>
              <a:ext uri="{FF2B5EF4-FFF2-40B4-BE49-F238E27FC236}">
                <a16:creationId xmlns:a16="http://schemas.microsoft.com/office/drawing/2014/main" id="{9EA16DCE-630C-4DF4-8485-329F00B05AD7}"/>
              </a:ext>
            </a:extLst>
          </p:cNvPr>
          <p:cNvSpPr/>
          <p:nvPr/>
        </p:nvSpPr>
        <p:spPr>
          <a:xfrm>
            <a:off x="7918392" y="1136549"/>
            <a:ext cx="2266646"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The Ridge regression</a:t>
            </a:r>
          </a:p>
        </p:txBody>
      </p:sp>
      <p:pic>
        <p:nvPicPr>
          <p:cNvPr id="4" name="Picture 3">
            <a:extLst>
              <a:ext uri="{FF2B5EF4-FFF2-40B4-BE49-F238E27FC236}">
                <a16:creationId xmlns:a16="http://schemas.microsoft.com/office/drawing/2014/main" id="{6C297772-5F08-4E83-96A9-D96E1C97A360}"/>
              </a:ext>
            </a:extLst>
          </p:cNvPr>
          <p:cNvPicPr>
            <a:picLocks noChangeAspect="1"/>
          </p:cNvPicPr>
          <p:nvPr/>
        </p:nvPicPr>
        <p:blipFill>
          <a:blip r:embed="rId5"/>
          <a:stretch>
            <a:fillRect/>
          </a:stretch>
        </p:blipFill>
        <p:spPr>
          <a:xfrm>
            <a:off x="426128" y="2248281"/>
            <a:ext cx="5335725" cy="749647"/>
          </a:xfrm>
          <a:prstGeom prst="rect">
            <a:avLst/>
          </a:prstGeom>
        </p:spPr>
      </p:pic>
      <p:pic>
        <p:nvPicPr>
          <p:cNvPr id="9" name="Picture 8">
            <a:extLst>
              <a:ext uri="{FF2B5EF4-FFF2-40B4-BE49-F238E27FC236}">
                <a16:creationId xmlns:a16="http://schemas.microsoft.com/office/drawing/2014/main" id="{CD53839F-67C1-4B2D-9708-E10C36A45FF0}"/>
              </a:ext>
            </a:extLst>
          </p:cNvPr>
          <p:cNvPicPr>
            <a:picLocks noChangeAspect="1"/>
          </p:cNvPicPr>
          <p:nvPr/>
        </p:nvPicPr>
        <p:blipFill>
          <a:blip r:embed="rId6"/>
          <a:stretch>
            <a:fillRect/>
          </a:stretch>
        </p:blipFill>
        <p:spPr>
          <a:xfrm>
            <a:off x="6604867" y="2110378"/>
            <a:ext cx="4893696" cy="786964"/>
          </a:xfrm>
          <a:prstGeom prst="rect">
            <a:avLst/>
          </a:prstGeom>
        </p:spPr>
      </p:pic>
      <p:cxnSp>
        <p:nvCxnSpPr>
          <p:cNvPr id="11" name="Straight Connector 10">
            <a:extLst>
              <a:ext uri="{FF2B5EF4-FFF2-40B4-BE49-F238E27FC236}">
                <a16:creationId xmlns:a16="http://schemas.microsoft.com/office/drawing/2014/main" id="{1C9FCB9D-6BD9-405A-8D5A-1F6D949AACA8}"/>
              </a:ext>
            </a:extLst>
          </p:cNvPr>
          <p:cNvCxnSpPr/>
          <p:nvPr/>
        </p:nvCxnSpPr>
        <p:spPr>
          <a:xfrm>
            <a:off x="6146157" y="1233268"/>
            <a:ext cx="0" cy="434572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1D921D-19F4-469F-BA66-A46D7C6E190D}"/>
              </a:ext>
            </a:extLst>
          </p:cNvPr>
          <p:cNvSpPr txBox="1"/>
          <p:nvPr/>
        </p:nvSpPr>
        <p:spPr>
          <a:xfrm>
            <a:off x="176102" y="5672266"/>
            <a:ext cx="5835776" cy="707886"/>
          </a:xfrm>
          <a:prstGeom prst="rect">
            <a:avLst/>
          </a:prstGeom>
          <a:noFill/>
          <a:ln>
            <a:solidFill>
              <a:srgbClr val="FF0000"/>
            </a:solidFill>
          </a:ln>
        </p:spPr>
        <p:txBody>
          <a:bodyPr wrap="square" rtlCol="0">
            <a:spAutoFit/>
          </a:bodyPr>
          <a:lstStyle/>
          <a:p>
            <a:r>
              <a:rPr lang="en-US" sz="2000" dirty="0">
                <a:latin typeface="Times New Roman" panose="02020603050405020304" pitchFamily="18" charset="0"/>
                <a:cs typeface="Times New Roman" panose="02020603050405020304" pitchFamily="18" charset="0"/>
              </a:rPr>
              <a:t>There is no closed form expression as in ridge regression (No analytical solution)</a:t>
            </a:r>
          </a:p>
        </p:txBody>
      </p:sp>
      <p:sp>
        <p:nvSpPr>
          <p:cNvPr id="13" name="Rectangle 12">
            <a:extLst>
              <a:ext uri="{FF2B5EF4-FFF2-40B4-BE49-F238E27FC236}">
                <a16:creationId xmlns:a16="http://schemas.microsoft.com/office/drawing/2014/main" id="{C00AB6BE-387D-4D35-9C6B-14505C51B41B}"/>
              </a:ext>
            </a:extLst>
          </p:cNvPr>
          <p:cNvSpPr/>
          <p:nvPr/>
        </p:nvSpPr>
        <p:spPr>
          <a:xfrm>
            <a:off x="5630860" y="863936"/>
            <a:ext cx="164019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L1 vs L2 norm</a:t>
            </a:r>
          </a:p>
        </p:txBody>
      </p:sp>
    </p:spTree>
    <p:extLst>
      <p:ext uri="{BB962C8B-B14F-4D97-AF65-F5344CB8AC3E}">
        <p14:creationId xmlns:p14="http://schemas.microsoft.com/office/powerpoint/2010/main" val="42505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E0CA145-7C86-4A5E-A23A-E3831C825F5C}"/>
              </a:ext>
            </a:extLst>
          </p:cNvPr>
          <p:cNvSpPr/>
          <p:nvPr/>
        </p:nvSpPr>
        <p:spPr>
          <a:xfrm>
            <a:off x="565024" y="1321009"/>
            <a:ext cx="10517454" cy="1138773"/>
          </a:xfrm>
          <a:prstGeom prst="rect">
            <a:avLst/>
          </a:prstGeom>
        </p:spPr>
        <p:txBody>
          <a:bodyPr wrap="square">
            <a:spAutoFit/>
          </a:bodyPr>
          <a:lstStyle/>
          <a:p>
            <a:r>
              <a:rPr lang="en-US" sz="1700" dirty="0">
                <a:latin typeface="Times New Roman" panose="02020603050405020304" pitchFamily="18" charset="0"/>
                <a:cs typeface="Times New Roman" panose="02020603050405020304" pitchFamily="18" charset="0"/>
              </a:rPr>
              <a:t>- Ridge regression does a proportional shrinkage. Lasso translates each coefficient by a constant factor , truncating at zero. This is called “</a:t>
            </a:r>
            <a:r>
              <a:rPr lang="en-US" sz="1700" i="1" dirty="0">
                <a:latin typeface="Times New Roman" panose="02020603050405020304" pitchFamily="18" charset="0"/>
                <a:cs typeface="Times New Roman" panose="02020603050405020304" pitchFamily="18" charset="0"/>
              </a:rPr>
              <a:t>soft thresholding</a:t>
            </a:r>
            <a:r>
              <a:rPr lang="en-US" sz="1700" dirty="0">
                <a:latin typeface="Times New Roman" panose="02020603050405020304" pitchFamily="18" charset="0"/>
                <a:cs typeface="Times New Roman" panose="02020603050405020304" pitchFamily="18" charset="0"/>
              </a:rPr>
              <a:t>”. Best-subset selection drops all variables with coefficients smaller than the </a:t>
            </a:r>
            <a:r>
              <a:rPr lang="en-US" sz="1700" dirty="0" err="1">
                <a:latin typeface="Times New Roman" panose="02020603050405020304" pitchFamily="18" charset="0"/>
                <a:cs typeface="Times New Roman" panose="02020603050405020304" pitchFamily="18" charset="0"/>
              </a:rPr>
              <a:t>M</a:t>
            </a:r>
            <a:r>
              <a:rPr lang="en-US" sz="1700" baseline="-25000" dirty="0" err="1">
                <a:latin typeface="Times New Roman" panose="02020603050405020304" pitchFamily="18" charset="0"/>
                <a:cs typeface="Times New Roman" panose="02020603050405020304" pitchFamily="18" charset="0"/>
              </a:rPr>
              <a:t>th</a:t>
            </a:r>
            <a:r>
              <a:rPr lang="en-US" sz="1700" dirty="0">
                <a:latin typeface="Times New Roman" panose="02020603050405020304" pitchFamily="18" charset="0"/>
                <a:cs typeface="Times New Roman" panose="02020603050405020304" pitchFamily="18" charset="0"/>
              </a:rPr>
              <a:t> largest; this is a form of “</a:t>
            </a:r>
            <a:r>
              <a:rPr lang="en-US" sz="1700" i="1" dirty="0">
                <a:latin typeface="Times New Roman" panose="02020603050405020304" pitchFamily="18" charset="0"/>
                <a:cs typeface="Times New Roman" panose="02020603050405020304" pitchFamily="18" charset="0"/>
              </a:rPr>
              <a:t>hard-thresholding</a:t>
            </a:r>
            <a:r>
              <a:rPr lang="en-US" sz="1700" dirty="0">
                <a:latin typeface="Times New Roman" panose="02020603050405020304" pitchFamily="18" charset="0"/>
                <a:cs typeface="Times New Roman" panose="02020603050405020304" pitchFamily="18" charset="0"/>
              </a:rPr>
              <a:t>.” Thus </a:t>
            </a:r>
            <a:r>
              <a:rPr lang="en-US" sz="1700" b="1" dirty="0">
                <a:latin typeface="Times New Roman" panose="02020603050405020304" pitchFamily="18" charset="0"/>
                <a:cs typeface="Times New Roman" panose="02020603050405020304" pitchFamily="18" charset="0"/>
              </a:rPr>
              <a:t>Lasso</a:t>
            </a:r>
            <a:r>
              <a:rPr lang="en-US" sz="1700" dirty="0">
                <a:latin typeface="Times New Roman" panose="02020603050405020304" pitchFamily="18" charset="0"/>
                <a:cs typeface="Times New Roman" panose="02020603050405020304" pitchFamily="18" charset="0"/>
              </a:rPr>
              <a:t> does </a:t>
            </a:r>
            <a:r>
              <a:rPr lang="en-US" sz="1700" b="1" dirty="0">
                <a:latin typeface="Times New Roman" panose="02020603050405020304" pitchFamily="18" charset="0"/>
                <a:cs typeface="Times New Roman" panose="02020603050405020304" pitchFamily="18" charset="0"/>
              </a:rPr>
              <a:t>both Variable selection </a:t>
            </a:r>
            <a:r>
              <a:rPr lang="en-US" sz="1700" dirty="0">
                <a:latin typeface="Times New Roman" panose="02020603050405020304" pitchFamily="18" charset="0"/>
                <a:cs typeface="Times New Roman" panose="02020603050405020304" pitchFamily="18" charset="0"/>
              </a:rPr>
              <a:t>(by setting non-important to 0) and </a:t>
            </a:r>
            <a:r>
              <a:rPr lang="en-US" sz="1700" b="1" dirty="0">
                <a:latin typeface="Times New Roman" panose="02020603050405020304" pitchFamily="18" charset="0"/>
                <a:cs typeface="Times New Roman" panose="02020603050405020304" pitchFamily="18" charset="0"/>
              </a:rPr>
              <a:t>shrinkage</a:t>
            </a:r>
            <a:r>
              <a:rPr lang="en-US" sz="17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01AB33CE-F593-471B-AAC9-7F613ED5BA2C}"/>
              </a:ext>
            </a:extLst>
          </p:cNvPr>
          <p:cNvPicPr>
            <a:picLocks noChangeAspect="1"/>
          </p:cNvPicPr>
          <p:nvPr/>
        </p:nvPicPr>
        <p:blipFill>
          <a:blip r:embed="rId3"/>
          <a:stretch>
            <a:fillRect/>
          </a:stretch>
        </p:blipFill>
        <p:spPr>
          <a:xfrm>
            <a:off x="221267" y="2740284"/>
            <a:ext cx="5734050" cy="3800475"/>
          </a:xfrm>
          <a:prstGeom prst="rect">
            <a:avLst/>
          </a:prstGeom>
        </p:spPr>
      </p:pic>
      <p:sp>
        <p:nvSpPr>
          <p:cNvPr id="4" name="TextBox 3">
            <a:extLst>
              <a:ext uri="{FF2B5EF4-FFF2-40B4-BE49-F238E27FC236}">
                <a16:creationId xmlns:a16="http://schemas.microsoft.com/office/drawing/2014/main" id="{D435C5E6-EC42-42E3-AB99-9B54FFEE4D69}"/>
              </a:ext>
            </a:extLst>
          </p:cNvPr>
          <p:cNvSpPr txBox="1"/>
          <p:nvPr/>
        </p:nvSpPr>
        <p:spPr>
          <a:xfrm>
            <a:off x="6620719" y="3657601"/>
            <a:ext cx="5092860" cy="258532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blue region is the acceptable region of solutions.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For the ridge regression intersect with axis is possible if the global minimum is also lies on the same axis (probability zero~ we don’t want that solution). </a:t>
            </a:r>
          </a:p>
          <a:p>
            <a:r>
              <a:rPr lang="en-US" dirty="0">
                <a:latin typeface="Times New Roman" panose="02020603050405020304" pitchFamily="18" charset="0"/>
                <a:cs typeface="Times New Roman" panose="02020603050405020304" pitchFamily="18" charset="0"/>
              </a:rPr>
              <a:t>By increasing P&gt;2 (rhomboid shape), there is more chance of zeros parameters in Lasso.</a:t>
            </a:r>
          </a:p>
          <a:p>
            <a:r>
              <a:rPr lang="en-US" dirty="0">
                <a:latin typeface="Times New Roman" panose="02020603050405020304" pitchFamily="18" charset="0"/>
                <a:cs typeface="Times New Roman" panose="02020603050405020304" pitchFamily="18" charset="0"/>
              </a:rPr>
              <a:t>- Thus, L1 encourage sparsity (variable selection)</a:t>
            </a:r>
          </a:p>
        </p:txBody>
      </p:sp>
      <p:sp>
        <p:nvSpPr>
          <p:cNvPr id="6" name="TextBox 5">
            <a:extLst>
              <a:ext uri="{FF2B5EF4-FFF2-40B4-BE49-F238E27FC236}">
                <a16:creationId xmlns:a16="http://schemas.microsoft.com/office/drawing/2014/main" id="{1114DA8B-4D66-40D2-A3D0-297F37CFAFCD}"/>
              </a:ext>
            </a:extLst>
          </p:cNvPr>
          <p:cNvSpPr txBox="1"/>
          <p:nvPr/>
        </p:nvSpPr>
        <p:spPr>
          <a:xfrm>
            <a:off x="751840" y="939294"/>
            <a:ext cx="425704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LASSO vs Ridge vs Subset selection</a:t>
            </a:r>
          </a:p>
        </p:txBody>
      </p:sp>
    </p:spTree>
    <p:extLst>
      <p:ext uri="{BB962C8B-B14F-4D97-AF65-F5344CB8AC3E}">
        <p14:creationId xmlns:p14="http://schemas.microsoft.com/office/powerpoint/2010/main" val="144475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sp>
        <p:nvSpPr>
          <p:cNvPr id="2" name="Rectangle 1">
            <a:extLst>
              <a:ext uri="{FF2B5EF4-FFF2-40B4-BE49-F238E27FC236}">
                <a16:creationId xmlns:a16="http://schemas.microsoft.com/office/drawing/2014/main" id="{18E37EC2-9F8E-4087-9527-0E3EA1C490F9}"/>
              </a:ext>
            </a:extLst>
          </p:cNvPr>
          <p:cNvSpPr/>
          <p:nvPr/>
        </p:nvSpPr>
        <p:spPr>
          <a:xfrm>
            <a:off x="746811" y="1114593"/>
            <a:ext cx="497104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Elastic net regression: </a:t>
            </a:r>
            <a:r>
              <a:rPr lang="en-US" dirty="0">
                <a:latin typeface="Times New Roman" panose="02020603050405020304" pitchFamily="18" charset="0"/>
                <a:cs typeface="Times New Roman" panose="02020603050405020304" pitchFamily="18" charset="0"/>
              </a:rPr>
              <a:t> What about other norms?</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DC98E11-2421-4B0D-88C9-B396161FA46E}"/>
              </a:ext>
            </a:extLst>
          </p:cNvPr>
          <p:cNvPicPr>
            <a:picLocks noChangeAspect="1"/>
          </p:cNvPicPr>
          <p:nvPr/>
        </p:nvPicPr>
        <p:blipFill>
          <a:blip r:embed="rId2"/>
          <a:stretch>
            <a:fillRect/>
          </a:stretch>
        </p:blipFill>
        <p:spPr>
          <a:xfrm>
            <a:off x="1256754" y="1613937"/>
            <a:ext cx="9133993" cy="1876131"/>
          </a:xfrm>
          <a:prstGeom prst="rect">
            <a:avLst/>
          </a:prstGeom>
        </p:spPr>
      </p:pic>
      <p:pic>
        <p:nvPicPr>
          <p:cNvPr id="4" name="Picture 3">
            <a:extLst>
              <a:ext uri="{FF2B5EF4-FFF2-40B4-BE49-F238E27FC236}">
                <a16:creationId xmlns:a16="http://schemas.microsoft.com/office/drawing/2014/main" id="{30BCDB8F-C1EE-4F96-BD27-4B3F229A7838}"/>
              </a:ext>
            </a:extLst>
          </p:cNvPr>
          <p:cNvPicPr>
            <a:picLocks noChangeAspect="1"/>
          </p:cNvPicPr>
          <p:nvPr/>
        </p:nvPicPr>
        <p:blipFill>
          <a:blip r:embed="rId3"/>
          <a:stretch>
            <a:fillRect/>
          </a:stretch>
        </p:blipFill>
        <p:spPr>
          <a:xfrm>
            <a:off x="1748846" y="3620080"/>
            <a:ext cx="7672946" cy="609983"/>
          </a:xfrm>
          <a:prstGeom prst="rect">
            <a:avLst/>
          </a:prstGeom>
        </p:spPr>
      </p:pic>
      <p:pic>
        <p:nvPicPr>
          <p:cNvPr id="6" name="Picture 5">
            <a:extLst>
              <a:ext uri="{FF2B5EF4-FFF2-40B4-BE49-F238E27FC236}">
                <a16:creationId xmlns:a16="http://schemas.microsoft.com/office/drawing/2014/main" id="{6B8FDD15-3345-4092-B78E-2B5FF6B9DF81}"/>
              </a:ext>
            </a:extLst>
          </p:cNvPr>
          <p:cNvPicPr>
            <a:picLocks noChangeAspect="1"/>
          </p:cNvPicPr>
          <p:nvPr/>
        </p:nvPicPr>
        <p:blipFill>
          <a:blip r:embed="rId4"/>
          <a:stretch>
            <a:fillRect/>
          </a:stretch>
        </p:blipFill>
        <p:spPr>
          <a:xfrm>
            <a:off x="3960639" y="4138913"/>
            <a:ext cx="3249360" cy="938867"/>
          </a:xfrm>
          <a:prstGeom prst="rect">
            <a:avLst/>
          </a:prstGeom>
        </p:spPr>
      </p:pic>
      <p:sp>
        <p:nvSpPr>
          <p:cNvPr id="7" name="Rectangle 6">
            <a:extLst>
              <a:ext uri="{FF2B5EF4-FFF2-40B4-BE49-F238E27FC236}">
                <a16:creationId xmlns:a16="http://schemas.microsoft.com/office/drawing/2014/main" id="{F1DFEC08-58BF-4378-A124-CA4B318E8755}"/>
              </a:ext>
            </a:extLst>
          </p:cNvPr>
          <p:cNvSpPr/>
          <p:nvPr/>
        </p:nvSpPr>
        <p:spPr>
          <a:xfrm>
            <a:off x="1550146" y="5596613"/>
            <a:ext cx="9209590" cy="646331"/>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The elastic-net selects variables like the lasso, and shrinks together the coefficients of correlated predictors like ridge</a:t>
            </a:r>
          </a:p>
        </p:txBody>
      </p:sp>
    </p:spTree>
    <p:extLst>
      <p:ext uri="{BB962C8B-B14F-4D97-AF65-F5344CB8AC3E}">
        <p14:creationId xmlns:p14="http://schemas.microsoft.com/office/powerpoint/2010/main" val="373404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solidFill>
                  <a:srgbClr val="000000"/>
                </a:solidFill>
                <a:latin typeface="Times New Roman" panose="02020603050405020304" pitchFamily="18" charset="0"/>
                <a:cs typeface="Times New Roman" panose="02020603050405020304" pitchFamily="18" charset="0"/>
              </a:rPr>
              <a:t>Bias–variance</a:t>
            </a:r>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4B28FD2-3DE5-42F5-A452-CBEF47630316}"/>
              </a:ext>
            </a:extLst>
          </p:cNvPr>
          <p:cNvSpPr/>
          <p:nvPr/>
        </p:nvSpPr>
        <p:spPr>
          <a:xfrm>
            <a:off x="3812527" y="807268"/>
            <a:ext cx="3166251" cy="461665"/>
          </a:xfrm>
          <a:prstGeom prst="rect">
            <a:avLst/>
          </a:prstGeom>
        </p:spPr>
        <p:txBody>
          <a:bodyPr wrap="none">
            <a:spAutoFit/>
          </a:bodyPr>
          <a:lstStyle/>
          <a:p>
            <a:r>
              <a:rPr lang="en-US" sz="2400" b="1" dirty="0">
                <a:solidFill>
                  <a:srgbClr val="000000"/>
                </a:solidFill>
                <a:latin typeface="Times New Roman" panose="02020603050405020304" pitchFamily="18" charset="0"/>
                <a:cs typeface="Times New Roman" panose="02020603050405020304" pitchFamily="18" charset="0"/>
              </a:rPr>
              <a:t>Bias–variance tradeoff</a:t>
            </a:r>
            <a:endParaRPr lang="en-US" sz="2400" b="1" i="0" dirty="0">
              <a:solidFill>
                <a:srgbClr val="000000"/>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E3CA95C-7CA9-4A55-A8F8-93B4482A38F8}"/>
              </a:ext>
            </a:extLst>
          </p:cNvPr>
          <p:cNvSpPr txBox="1"/>
          <p:nvPr/>
        </p:nvSpPr>
        <p:spPr>
          <a:xfrm>
            <a:off x="2411224" y="1583479"/>
            <a:ext cx="6878320" cy="646331"/>
          </a:xfrm>
          <a:prstGeom prst="rect">
            <a:avLst/>
          </a:prstGeom>
          <a:noFill/>
          <a:ln>
            <a:solidFill>
              <a:srgbClr val="FF000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Almost the difference between ALL METHODS is based on how do they deal with bias and variance!</a:t>
            </a:r>
          </a:p>
        </p:txBody>
      </p:sp>
      <p:sp>
        <p:nvSpPr>
          <p:cNvPr id="4" name="Rectangle 3">
            <a:extLst>
              <a:ext uri="{FF2B5EF4-FFF2-40B4-BE49-F238E27FC236}">
                <a16:creationId xmlns:a16="http://schemas.microsoft.com/office/drawing/2014/main" id="{DEE5FDB0-C637-403A-B73B-B95E0C8AE0C2}"/>
              </a:ext>
            </a:extLst>
          </p:cNvPr>
          <p:cNvSpPr/>
          <p:nvPr/>
        </p:nvSpPr>
        <p:spPr>
          <a:xfrm>
            <a:off x="426128" y="2544356"/>
            <a:ext cx="10231712"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statistics and machine learning, the </a:t>
            </a:r>
            <a:r>
              <a:rPr lang="en-US" i="1" dirty="0">
                <a:latin typeface="Times New Roman" panose="02020603050405020304" pitchFamily="18" charset="0"/>
                <a:cs typeface="Times New Roman" panose="02020603050405020304" pitchFamily="18" charset="0"/>
              </a:rPr>
              <a:t>bias–variance tradeoff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dilemma</a:t>
            </a:r>
            <a:r>
              <a:rPr lang="en-US" dirty="0">
                <a:latin typeface="Times New Roman" panose="02020603050405020304" pitchFamily="18" charset="0"/>
                <a:cs typeface="Times New Roman" panose="02020603050405020304" pitchFamily="18" charset="0"/>
              </a:rPr>
              <a:t>) is the problem of simultaneously minimizing two sources of error that prevent supervised learning algorithms from </a:t>
            </a:r>
            <a:r>
              <a:rPr lang="en-US" b="1" dirty="0">
                <a:latin typeface="Times New Roman" panose="02020603050405020304" pitchFamily="18" charset="0"/>
                <a:cs typeface="Times New Roman" panose="02020603050405020304" pitchFamily="18" charset="0"/>
              </a:rPr>
              <a:t>generalizing</a:t>
            </a:r>
            <a:r>
              <a:rPr lang="en-US" dirty="0">
                <a:latin typeface="Times New Roman" panose="02020603050405020304" pitchFamily="18" charset="0"/>
                <a:cs typeface="Times New Roman" panose="02020603050405020304" pitchFamily="18" charset="0"/>
              </a:rPr>
              <a:t> beyond their </a:t>
            </a:r>
            <a:r>
              <a:rPr lang="en-US" b="1" dirty="0">
                <a:latin typeface="Times New Roman" panose="02020603050405020304" pitchFamily="18" charset="0"/>
                <a:cs typeface="Times New Roman" panose="02020603050405020304" pitchFamily="18" charset="0"/>
              </a:rPr>
              <a:t>training set</a:t>
            </a:r>
          </a:p>
        </p:txBody>
      </p:sp>
      <p:sp>
        <p:nvSpPr>
          <p:cNvPr id="6" name="Rectangle 5">
            <a:extLst>
              <a:ext uri="{FF2B5EF4-FFF2-40B4-BE49-F238E27FC236}">
                <a16:creationId xmlns:a16="http://schemas.microsoft.com/office/drawing/2014/main" id="{3A1A3820-CEAE-43EA-A4AF-B1E7C49F5600}"/>
              </a:ext>
            </a:extLst>
          </p:cNvPr>
          <p:cNvSpPr/>
          <p:nvPr/>
        </p:nvSpPr>
        <p:spPr>
          <a:xfrm>
            <a:off x="561623" y="3782232"/>
            <a:ext cx="10573737"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bias</a:t>
            </a:r>
            <a:r>
              <a:rPr lang="en-US" dirty="0">
                <a:latin typeface="Times New Roman" panose="02020603050405020304" pitchFamily="18" charset="0"/>
                <a:cs typeface="Times New Roman" panose="02020603050405020304" pitchFamily="18" charset="0"/>
              </a:rPr>
              <a:t> is an error from </a:t>
            </a:r>
            <a:r>
              <a:rPr lang="en-US" i="1" dirty="0">
                <a:latin typeface="Times New Roman" panose="02020603050405020304" pitchFamily="18" charset="0"/>
                <a:cs typeface="Times New Roman" panose="02020603050405020304" pitchFamily="18" charset="0"/>
              </a:rPr>
              <a:t>erroneous assumptions </a:t>
            </a:r>
            <a:r>
              <a:rPr lang="en-US" dirty="0">
                <a:latin typeface="Times New Roman" panose="02020603050405020304" pitchFamily="18" charset="0"/>
                <a:cs typeface="Times New Roman" panose="02020603050405020304" pitchFamily="18" charset="0"/>
              </a:rPr>
              <a:t>in the learning algorithm. </a:t>
            </a:r>
            <a:r>
              <a:rPr lang="en-US" b="1" dirty="0">
                <a:latin typeface="Times New Roman" panose="02020603050405020304" pitchFamily="18" charset="0"/>
                <a:cs typeface="Times New Roman" panose="02020603050405020304" pitchFamily="18" charset="0"/>
              </a:rPr>
              <a:t>High bias </a:t>
            </a:r>
            <a:r>
              <a:rPr lang="en-US" dirty="0">
                <a:latin typeface="Times New Roman" panose="02020603050405020304" pitchFamily="18" charset="0"/>
                <a:cs typeface="Times New Roman" panose="02020603050405020304" pitchFamily="18" charset="0"/>
              </a:rPr>
              <a:t>can cause an algorithm to </a:t>
            </a:r>
            <a:r>
              <a:rPr lang="en-US" i="1" dirty="0">
                <a:latin typeface="Times New Roman" panose="02020603050405020304" pitchFamily="18" charset="0"/>
                <a:cs typeface="Times New Roman" panose="02020603050405020304" pitchFamily="18" charset="0"/>
              </a:rPr>
              <a:t>miss the relevant relations </a:t>
            </a:r>
            <a:r>
              <a:rPr lang="en-US" dirty="0">
                <a:latin typeface="Times New Roman" panose="02020603050405020304" pitchFamily="18" charset="0"/>
                <a:cs typeface="Times New Roman" panose="02020603050405020304" pitchFamily="18" charset="0"/>
              </a:rPr>
              <a:t>between features and target outputs (</a:t>
            </a:r>
            <a:r>
              <a:rPr lang="en-US" b="1" dirty="0">
                <a:latin typeface="Times New Roman" panose="02020603050405020304" pitchFamily="18" charset="0"/>
                <a:cs typeface="Times New Roman" panose="02020603050405020304" pitchFamily="18" charset="0"/>
              </a:rPr>
              <a:t>underfitting</a:t>
            </a:r>
            <a:r>
              <a:rPr lang="en-US" dirty="0">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8BA56D9F-CCC0-4E08-90A1-F97C7B7DD31F}"/>
              </a:ext>
            </a:extLst>
          </p:cNvPr>
          <p:cNvSpPr/>
          <p:nvPr/>
        </p:nvSpPr>
        <p:spPr>
          <a:xfrm>
            <a:off x="561623" y="4743109"/>
            <a:ext cx="1047243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variance</a:t>
            </a:r>
            <a:r>
              <a:rPr lang="en-US" dirty="0">
                <a:latin typeface="Times New Roman" panose="02020603050405020304" pitchFamily="18" charset="0"/>
                <a:cs typeface="Times New Roman" panose="02020603050405020304" pitchFamily="18" charset="0"/>
              </a:rPr>
              <a:t> is an error from sensitivity to small fluctuations in the training set. High variance can cause an algorithm to model the </a:t>
            </a:r>
            <a:r>
              <a:rPr lang="en-US" i="1" dirty="0">
                <a:latin typeface="Times New Roman" panose="02020603050405020304" pitchFamily="18" charset="0"/>
                <a:cs typeface="Times New Roman" panose="02020603050405020304" pitchFamily="18" charset="0"/>
              </a:rPr>
              <a:t>random noise </a:t>
            </a:r>
            <a:r>
              <a:rPr lang="en-US" dirty="0">
                <a:latin typeface="Times New Roman" panose="02020603050405020304" pitchFamily="18" charset="0"/>
                <a:cs typeface="Times New Roman" panose="02020603050405020304" pitchFamily="18" charset="0"/>
              </a:rPr>
              <a:t>in the training data, rather than the intended outputs (</a:t>
            </a:r>
            <a:r>
              <a:rPr lang="en-US" b="1" dirty="0">
                <a:latin typeface="Times New Roman" panose="02020603050405020304" pitchFamily="18" charset="0"/>
                <a:cs typeface="Times New Roman" panose="02020603050405020304" pitchFamily="18" charset="0"/>
              </a:rPr>
              <a:t>overfitting</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4002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F0E7C93-666B-4137-9F59-E2E93524BEBB}"/>
              </a:ext>
            </a:extLst>
          </p:cNvPr>
          <p:cNvSpPr/>
          <p:nvPr/>
        </p:nvSpPr>
        <p:spPr>
          <a:xfrm>
            <a:off x="560778" y="1079869"/>
            <a:ext cx="4181594"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Methods Using Derived Input Directions</a:t>
            </a:r>
          </a:p>
        </p:txBody>
      </p:sp>
      <p:sp>
        <p:nvSpPr>
          <p:cNvPr id="4" name="Rectangle 3">
            <a:extLst>
              <a:ext uri="{FF2B5EF4-FFF2-40B4-BE49-F238E27FC236}">
                <a16:creationId xmlns:a16="http://schemas.microsoft.com/office/drawing/2014/main" id="{B2B6D921-D97E-440A-BD8B-9E3D798CEEF0}"/>
              </a:ext>
            </a:extLst>
          </p:cNvPr>
          <p:cNvSpPr/>
          <p:nvPr/>
        </p:nvSpPr>
        <p:spPr>
          <a:xfrm>
            <a:off x="560778" y="2089247"/>
            <a:ext cx="10864770" cy="3046988"/>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 In many situations we have a large number of inputs, often very correlated. The methods in this section produce a small number of linear combinations </a:t>
            </a:r>
            <a:r>
              <a:rPr lang="en-US" sz="2400" dirty="0" err="1">
                <a:latin typeface="Times New Roman" panose="02020603050405020304" pitchFamily="18" charset="0"/>
                <a:cs typeface="Times New Roman" panose="02020603050405020304" pitchFamily="18" charset="0"/>
              </a:rPr>
              <a:t>Z</a:t>
            </a:r>
            <a:r>
              <a:rPr lang="en-US" sz="2400" baseline="-25000" dirty="0" err="1">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 m = 1, . . . ,M of the original inputs </a:t>
            </a:r>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j</a:t>
            </a:r>
            <a:r>
              <a:rPr lang="en-US" sz="2400" dirty="0">
                <a:latin typeface="Times New Roman" panose="02020603050405020304" pitchFamily="18" charset="0"/>
                <a:cs typeface="Times New Roman" panose="02020603050405020304" pitchFamily="18" charset="0"/>
              </a:rPr>
              <a:t> , and the </a:t>
            </a:r>
            <a:r>
              <a:rPr lang="en-US" sz="2400" dirty="0" err="1">
                <a:latin typeface="Times New Roman" panose="02020603050405020304" pitchFamily="18" charset="0"/>
                <a:cs typeface="Times New Roman" panose="02020603050405020304" pitchFamily="18" charset="0"/>
              </a:rPr>
              <a:t>Z</a:t>
            </a:r>
            <a:r>
              <a:rPr lang="en-US" sz="2400" baseline="-25000" dirty="0" err="1">
                <a:latin typeface="Times New Roman" panose="02020603050405020304" pitchFamily="18" charset="0"/>
                <a:cs typeface="Times New Roman" panose="02020603050405020304" pitchFamily="18" charset="0"/>
              </a:rPr>
              <a:t>m</a:t>
            </a:r>
            <a:r>
              <a:rPr lang="en-US" sz="2400" dirty="0">
                <a:latin typeface="Times New Roman" panose="02020603050405020304" pitchFamily="18" charset="0"/>
                <a:cs typeface="Times New Roman" panose="02020603050405020304" pitchFamily="18" charset="0"/>
              </a:rPr>
              <a:t> are then used in place of the </a:t>
            </a:r>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j</a:t>
            </a:r>
            <a:r>
              <a:rPr lang="en-US" sz="2400" dirty="0">
                <a:latin typeface="Times New Roman" panose="02020603050405020304" pitchFamily="18" charset="0"/>
                <a:cs typeface="Times New Roman" panose="02020603050405020304" pitchFamily="18" charset="0"/>
              </a:rPr>
              <a:t> as inputs in the regression.</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These methods are different in a way they construct the linear combinations. </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Two methods that we will discuss are PCR and PLSR.</a:t>
            </a:r>
          </a:p>
        </p:txBody>
      </p:sp>
    </p:spTree>
    <p:extLst>
      <p:ext uri="{BB962C8B-B14F-4D97-AF65-F5344CB8AC3E}">
        <p14:creationId xmlns:p14="http://schemas.microsoft.com/office/powerpoint/2010/main" val="332479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4036A9F-34DC-43BB-9163-514BF06EC4B3}"/>
              </a:ext>
            </a:extLst>
          </p:cNvPr>
          <p:cNvSpPr/>
          <p:nvPr/>
        </p:nvSpPr>
        <p:spPr>
          <a:xfrm>
            <a:off x="632443" y="1103018"/>
            <a:ext cx="352756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Principal Components Regression</a:t>
            </a:r>
          </a:p>
        </p:txBody>
      </p:sp>
      <p:sp>
        <p:nvSpPr>
          <p:cNvPr id="3" name="Rectangle 2">
            <a:extLst>
              <a:ext uri="{FF2B5EF4-FFF2-40B4-BE49-F238E27FC236}">
                <a16:creationId xmlns:a16="http://schemas.microsoft.com/office/drawing/2014/main" id="{1A805533-E85D-4A05-BDE1-70326997EA42}"/>
              </a:ext>
            </a:extLst>
          </p:cNvPr>
          <p:cNvSpPr/>
          <p:nvPr/>
        </p:nvSpPr>
        <p:spPr>
          <a:xfrm>
            <a:off x="426128" y="1790157"/>
            <a:ext cx="7275152"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Principal component regression forms the derived input columns </a:t>
            </a:r>
            <a:r>
              <a:rPr lang="en-US" dirty="0" err="1">
                <a:latin typeface="Times New Roman" panose="02020603050405020304" pitchFamily="18" charset="0"/>
                <a:cs typeface="Times New Roman" panose="02020603050405020304" pitchFamily="18" charset="0"/>
              </a:rPr>
              <a:t>Z</a:t>
            </a:r>
            <a:r>
              <a:rPr lang="en-US" baseline="-25000" dirty="0" err="1">
                <a:latin typeface="Times New Roman" panose="02020603050405020304" pitchFamily="18" charset="0"/>
                <a:cs typeface="Times New Roman" panose="02020603050405020304" pitchFamily="18" charset="0"/>
              </a:rPr>
              <a:t>m</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X</a:t>
            </a:r>
            <a:r>
              <a:rPr lang="en-US" dirty="0" err="1">
                <a:latin typeface="Times New Roman" panose="02020603050405020304" pitchFamily="18" charset="0"/>
                <a:cs typeface="Times New Roman" panose="02020603050405020304" pitchFamily="18" charset="0"/>
              </a:rPr>
              <a:t>V</a:t>
            </a:r>
            <a:r>
              <a:rPr lang="en-US" baseline="-25000" dirty="0" err="1">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and then regresses y on z1, z2, . . . , </a:t>
            </a:r>
            <a:r>
              <a:rPr lang="en-US" dirty="0" err="1">
                <a:latin typeface="Times New Roman" panose="02020603050405020304" pitchFamily="18" charset="0"/>
                <a:cs typeface="Times New Roman" panose="02020603050405020304" pitchFamily="18" charset="0"/>
              </a:rPr>
              <a:t>zM</a:t>
            </a:r>
            <a:r>
              <a:rPr lang="en-US" dirty="0">
                <a:latin typeface="Times New Roman" panose="02020603050405020304" pitchFamily="18" charset="0"/>
                <a:cs typeface="Times New Roman" panose="02020603050405020304" pitchFamily="18" charset="0"/>
              </a:rPr>
              <a:t> for some M &gt; p. Since the </a:t>
            </a:r>
            <a:r>
              <a:rPr lang="en-US" dirty="0" err="1">
                <a:latin typeface="Times New Roman" panose="02020603050405020304" pitchFamily="18" charset="0"/>
                <a:cs typeface="Times New Roman" panose="02020603050405020304" pitchFamily="18" charset="0"/>
              </a:rPr>
              <a:t>z</a:t>
            </a:r>
            <a:r>
              <a:rPr lang="en-US" baseline="-25000" dirty="0" err="1">
                <a:latin typeface="Times New Roman" panose="02020603050405020304" pitchFamily="18" charset="0"/>
                <a:cs typeface="Times New Roman" panose="02020603050405020304" pitchFamily="18" charset="0"/>
              </a:rPr>
              <a:t>m</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are orthogonal, this regression is just a sum of univariate regressions:</a:t>
            </a:r>
          </a:p>
        </p:txBody>
      </p:sp>
      <p:pic>
        <p:nvPicPr>
          <p:cNvPr id="4" name="Picture 3">
            <a:extLst>
              <a:ext uri="{FF2B5EF4-FFF2-40B4-BE49-F238E27FC236}">
                <a16:creationId xmlns:a16="http://schemas.microsoft.com/office/drawing/2014/main" id="{B75E3F8A-E692-4B47-B9B7-1A5CFC220108}"/>
              </a:ext>
            </a:extLst>
          </p:cNvPr>
          <p:cNvPicPr>
            <a:picLocks noChangeAspect="1"/>
          </p:cNvPicPr>
          <p:nvPr/>
        </p:nvPicPr>
        <p:blipFill>
          <a:blip r:embed="rId2"/>
          <a:stretch>
            <a:fillRect/>
          </a:stretch>
        </p:blipFill>
        <p:spPr>
          <a:xfrm>
            <a:off x="1058481" y="3074754"/>
            <a:ext cx="3258877" cy="922605"/>
          </a:xfrm>
          <a:prstGeom prst="rect">
            <a:avLst/>
          </a:prstGeom>
        </p:spPr>
      </p:pic>
      <p:pic>
        <p:nvPicPr>
          <p:cNvPr id="6" name="Picture 5">
            <a:extLst>
              <a:ext uri="{FF2B5EF4-FFF2-40B4-BE49-F238E27FC236}">
                <a16:creationId xmlns:a16="http://schemas.microsoft.com/office/drawing/2014/main" id="{BE97A0EC-2855-4529-B922-5AB0456B1953}"/>
              </a:ext>
            </a:extLst>
          </p:cNvPr>
          <p:cNvPicPr>
            <a:picLocks noChangeAspect="1"/>
          </p:cNvPicPr>
          <p:nvPr/>
        </p:nvPicPr>
        <p:blipFill>
          <a:blip r:embed="rId3"/>
          <a:stretch>
            <a:fillRect/>
          </a:stretch>
        </p:blipFill>
        <p:spPr>
          <a:xfrm>
            <a:off x="973622" y="4179545"/>
            <a:ext cx="3633548" cy="589224"/>
          </a:xfrm>
          <a:prstGeom prst="rect">
            <a:avLst/>
          </a:prstGeom>
        </p:spPr>
      </p:pic>
      <p:sp>
        <p:nvSpPr>
          <p:cNvPr id="7" name="TextBox 6">
            <a:extLst>
              <a:ext uri="{FF2B5EF4-FFF2-40B4-BE49-F238E27FC236}">
                <a16:creationId xmlns:a16="http://schemas.microsoft.com/office/drawing/2014/main" id="{6C6F3185-6A57-42CF-9AAA-021CFD92FA2B}"/>
              </a:ext>
            </a:extLst>
          </p:cNvPr>
          <p:cNvSpPr txBox="1"/>
          <p:nvPr/>
        </p:nvSpPr>
        <p:spPr>
          <a:xfrm>
            <a:off x="4838217" y="4122438"/>
            <a:ext cx="275477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Remember this from multivariate regression!</a:t>
            </a:r>
          </a:p>
        </p:txBody>
      </p:sp>
      <p:sp>
        <p:nvSpPr>
          <p:cNvPr id="9" name="Rectangle 8">
            <a:extLst>
              <a:ext uri="{FF2B5EF4-FFF2-40B4-BE49-F238E27FC236}">
                <a16:creationId xmlns:a16="http://schemas.microsoft.com/office/drawing/2014/main" id="{D9C3C145-4F33-4D1E-9379-786980DD5E1B}"/>
              </a:ext>
            </a:extLst>
          </p:cNvPr>
          <p:cNvSpPr/>
          <p:nvPr/>
        </p:nvSpPr>
        <p:spPr>
          <a:xfrm>
            <a:off x="973622" y="6064344"/>
            <a:ext cx="9915646" cy="646331"/>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Note that if M = p, we would just get back the usual least squares estimates, since the columns of</a:t>
            </a:r>
          </a:p>
          <a:p>
            <a:r>
              <a:rPr lang="en-US" dirty="0">
                <a:latin typeface="Times New Roman" panose="02020603050405020304" pitchFamily="18" charset="0"/>
                <a:cs typeface="Times New Roman" panose="02020603050405020304" pitchFamily="18" charset="0"/>
              </a:rPr>
              <a:t>Z = UD span the column space of X.</a:t>
            </a:r>
          </a:p>
        </p:txBody>
      </p:sp>
      <p:pic>
        <p:nvPicPr>
          <p:cNvPr id="10" name="Picture 9">
            <a:extLst>
              <a:ext uri="{FF2B5EF4-FFF2-40B4-BE49-F238E27FC236}">
                <a16:creationId xmlns:a16="http://schemas.microsoft.com/office/drawing/2014/main" id="{AC26ECDF-A57D-4387-8E0C-EE6AC40F3A85}"/>
              </a:ext>
            </a:extLst>
          </p:cNvPr>
          <p:cNvPicPr>
            <a:picLocks noChangeAspect="1"/>
          </p:cNvPicPr>
          <p:nvPr/>
        </p:nvPicPr>
        <p:blipFill>
          <a:blip r:embed="rId4"/>
          <a:stretch>
            <a:fillRect/>
          </a:stretch>
        </p:blipFill>
        <p:spPr>
          <a:xfrm>
            <a:off x="941033" y="4877955"/>
            <a:ext cx="2891074" cy="1077203"/>
          </a:xfrm>
          <a:prstGeom prst="rect">
            <a:avLst/>
          </a:prstGeom>
        </p:spPr>
      </p:pic>
      <p:pic>
        <p:nvPicPr>
          <p:cNvPr id="11" name="Picture 10">
            <a:extLst>
              <a:ext uri="{FF2B5EF4-FFF2-40B4-BE49-F238E27FC236}">
                <a16:creationId xmlns:a16="http://schemas.microsoft.com/office/drawing/2014/main" id="{60125196-6777-42F0-B915-24ADE6914FA7}"/>
              </a:ext>
            </a:extLst>
          </p:cNvPr>
          <p:cNvPicPr>
            <a:picLocks noChangeAspect="1"/>
          </p:cNvPicPr>
          <p:nvPr/>
        </p:nvPicPr>
        <p:blipFill>
          <a:blip r:embed="rId5"/>
          <a:stretch>
            <a:fillRect/>
          </a:stretch>
        </p:blipFill>
        <p:spPr>
          <a:xfrm>
            <a:off x="8403159" y="1080992"/>
            <a:ext cx="3393884" cy="3098553"/>
          </a:xfrm>
          <a:prstGeom prst="rect">
            <a:avLst/>
          </a:prstGeom>
        </p:spPr>
      </p:pic>
    </p:spTree>
    <p:extLst>
      <p:ext uri="{BB962C8B-B14F-4D97-AF65-F5344CB8AC3E}">
        <p14:creationId xmlns:p14="http://schemas.microsoft.com/office/powerpoint/2010/main" val="15806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E6C2AD-6EB3-40A0-AA4B-FDE69A28307E}"/>
              </a:ext>
            </a:extLst>
          </p:cNvPr>
          <p:cNvSpPr/>
          <p:nvPr/>
        </p:nvSpPr>
        <p:spPr>
          <a:xfrm>
            <a:off x="632443" y="1103018"/>
            <a:ext cx="11076302"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Principal Components Regression vs Ridge regression: </a:t>
            </a:r>
            <a:r>
              <a:rPr lang="en-US" i="1" dirty="0">
                <a:latin typeface="Times New Roman" panose="02020603050405020304" pitchFamily="18" charset="0"/>
                <a:cs typeface="Times New Roman" panose="02020603050405020304" pitchFamily="18" charset="0"/>
              </a:rPr>
              <a:t>One reminder all these regression techniques are related to </a:t>
            </a:r>
          </a:p>
          <a:p>
            <a:r>
              <a:rPr lang="en-US" i="1" dirty="0">
                <a:latin typeface="Times New Roman" panose="02020603050405020304" pitchFamily="18" charset="0"/>
                <a:cs typeface="Times New Roman" panose="02020603050405020304" pitchFamily="18" charset="0"/>
              </a:rPr>
              <a:t>Each other!! Always remember that.</a:t>
            </a:r>
          </a:p>
        </p:txBody>
      </p:sp>
      <p:pic>
        <p:nvPicPr>
          <p:cNvPr id="2" name="Picture 1">
            <a:extLst>
              <a:ext uri="{FF2B5EF4-FFF2-40B4-BE49-F238E27FC236}">
                <a16:creationId xmlns:a16="http://schemas.microsoft.com/office/drawing/2014/main" id="{591C1373-1EB0-4CC1-9845-2FCCADD11C77}"/>
              </a:ext>
            </a:extLst>
          </p:cNvPr>
          <p:cNvPicPr>
            <a:picLocks noChangeAspect="1"/>
          </p:cNvPicPr>
          <p:nvPr/>
        </p:nvPicPr>
        <p:blipFill>
          <a:blip r:embed="rId2"/>
          <a:stretch>
            <a:fillRect/>
          </a:stretch>
        </p:blipFill>
        <p:spPr>
          <a:xfrm>
            <a:off x="632443" y="2776929"/>
            <a:ext cx="6505575" cy="923925"/>
          </a:xfrm>
          <a:prstGeom prst="rect">
            <a:avLst/>
          </a:prstGeom>
        </p:spPr>
      </p:pic>
      <p:pic>
        <p:nvPicPr>
          <p:cNvPr id="3" name="Picture 2">
            <a:extLst>
              <a:ext uri="{FF2B5EF4-FFF2-40B4-BE49-F238E27FC236}">
                <a16:creationId xmlns:a16="http://schemas.microsoft.com/office/drawing/2014/main" id="{5C41D238-4BD1-4A71-87E1-5BEDB9B4E99B}"/>
              </a:ext>
            </a:extLst>
          </p:cNvPr>
          <p:cNvPicPr>
            <a:picLocks noChangeAspect="1"/>
          </p:cNvPicPr>
          <p:nvPr/>
        </p:nvPicPr>
        <p:blipFill>
          <a:blip r:embed="rId3"/>
          <a:stretch>
            <a:fillRect/>
          </a:stretch>
        </p:blipFill>
        <p:spPr>
          <a:xfrm>
            <a:off x="605810" y="3762797"/>
            <a:ext cx="5153025" cy="466725"/>
          </a:xfrm>
          <a:prstGeom prst="rect">
            <a:avLst/>
          </a:prstGeom>
        </p:spPr>
      </p:pic>
      <p:pic>
        <p:nvPicPr>
          <p:cNvPr id="6" name="Picture 5">
            <a:extLst>
              <a:ext uri="{FF2B5EF4-FFF2-40B4-BE49-F238E27FC236}">
                <a16:creationId xmlns:a16="http://schemas.microsoft.com/office/drawing/2014/main" id="{9EFD868D-5016-457A-98E6-B91EA7475E44}"/>
              </a:ext>
            </a:extLst>
          </p:cNvPr>
          <p:cNvPicPr>
            <a:picLocks noChangeAspect="1"/>
          </p:cNvPicPr>
          <p:nvPr/>
        </p:nvPicPr>
        <p:blipFill>
          <a:blip r:embed="rId4"/>
          <a:stretch>
            <a:fillRect/>
          </a:stretch>
        </p:blipFill>
        <p:spPr>
          <a:xfrm>
            <a:off x="632443" y="2423330"/>
            <a:ext cx="4257675" cy="504825"/>
          </a:xfrm>
          <a:prstGeom prst="rect">
            <a:avLst/>
          </a:prstGeom>
        </p:spPr>
      </p:pic>
      <p:pic>
        <p:nvPicPr>
          <p:cNvPr id="7" name="Picture 6">
            <a:extLst>
              <a:ext uri="{FF2B5EF4-FFF2-40B4-BE49-F238E27FC236}">
                <a16:creationId xmlns:a16="http://schemas.microsoft.com/office/drawing/2014/main" id="{4245D368-5AFB-46AF-B1A8-84BBFC77919D}"/>
              </a:ext>
            </a:extLst>
          </p:cNvPr>
          <p:cNvPicPr>
            <a:picLocks noChangeAspect="1"/>
          </p:cNvPicPr>
          <p:nvPr/>
        </p:nvPicPr>
        <p:blipFill>
          <a:blip r:embed="rId5"/>
          <a:stretch>
            <a:fillRect/>
          </a:stretch>
        </p:blipFill>
        <p:spPr>
          <a:xfrm>
            <a:off x="6024804" y="4040072"/>
            <a:ext cx="6009306" cy="3105480"/>
          </a:xfrm>
          <a:prstGeom prst="rect">
            <a:avLst/>
          </a:prstGeom>
        </p:spPr>
      </p:pic>
    </p:spTree>
    <p:extLst>
      <p:ext uri="{BB962C8B-B14F-4D97-AF65-F5344CB8AC3E}">
        <p14:creationId xmlns:p14="http://schemas.microsoft.com/office/powerpoint/2010/main" val="4182349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p:txBody>
      </p:sp>
      <p:sp>
        <p:nvSpPr>
          <p:cNvPr id="2" name="Rectangle 1">
            <a:extLst>
              <a:ext uri="{FF2B5EF4-FFF2-40B4-BE49-F238E27FC236}">
                <a16:creationId xmlns:a16="http://schemas.microsoft.com/office/drawing/2014/main" id="{E5EFE18D-C345-42E5-B935-E4F2AB510DD7}"/>
              </a:ext>
            </a:extLst>
          </p:cNvPr>
          <p:cNvSpPr/>
          <p:nvPr/>
        </p:nvSpPr>
        <p:spPr>
          <a:xfrm>
            <a:off x="990704" y="2021342"/>
            <a:ext cx="9769032"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Ridge regression shrinks the coefficients of the principal components shrinking more depending on the size of the corresponding eigenvalue; principal components regression discards the p − M smallest</a:t>
            </a:r>
          </a:p>
          <a:p>
            <a:r>
              <a:rPr lang="en-US" dirty="0">
                <a:latin typeface="Times New Roman" panose="02020603050405020304" pitchFamily="18" charset="0"/>
                <a:cs typeface="Times New Roman" panose="02020603050405020304" pitchFamily="18" charset="0"/>
              </a:rPr>
              <a:t>eigenvalue components.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means that ridge regression can be seen as a "smooth version" of PCR.</a:t>
            </a:r>
          </a:p>
        </p:txBody>
      </p:sp>
      <p:sp>
        <p:nvSpPr>
          <p:cNvPr id="3" name="Rectangle 2">
            <a:extLst>
              <a:ext uri="{FF2B5EF4-FFF2-40B4-BE49-F238E27FC236}">
                <a16:creationId xmlns:a16="http://schemas.microsoft.com/office/drawing/2014/main" id="{4D7B65F2-2735-491F-947C-DFA36EF73AF1}"/>
              </a:ext>
            </a:extLst>
          </p:cNvPr>
          <p:cNvSpPr/>
          <p:nvPr/>
        </p:nvSpPr>
        <p:spPr>
          <a:xfrm>
            <a:off x="726808" y="1051773"/>
            <a:ext cx="5622373"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Principal Components Regression vs Ridge regression: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0781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B72AA87-D653-44EC-AA04-8320451EB971}"/>
              </a:ext>
            </a:extLst>
          </p:cNvPr>
          <p:cNvSpPr/>
          <p:nvPr/>
        </p:nvSpPr>
        <p:spPr>
          <a:xfrm>
            <a:off x="426128" y="864666"/>
            <a:ext cx="2309287"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Partial Least Squares</a:t>
            </a:r>
          </a:p>
        </p:txBody>
      </p:sp>
      <p:sp>
        <p:nvSpPr>
          <p:cNvPr id="4" name="Rectangle 3">
            <a:extLst>
              <a:ext uri="{FF2B5EF4-FFF2-40B4-BE49-F238E27FC236}">
                <a16:creationId xmlns:a16="http://schemas.microsoft.com/office/drawing/2014/main" id="{2F854541-8363-4AEE-90BD-02CEF0CC501E}"/>
              </a:ext>
            </a:extLst>
          </p:cNvPr>
          <p:cNvSpPr/>
          <p:nvPr/>
        </p:nvSpPr>
        <p:spPr>
          <a:xfrm>
            <a:off x="618785" y="1335183"/>
            <a:ext cx="9618562"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This technique also constructs a set of linear combinations of the inputs for regression, but unlike principal components regression it uses y (in addition to X) for this construction.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Like principal component regression, partial least squares (PLS) is not scale invariant, so we assume that each </a:t>
            </a:r>
            <a:r>
              <a:rPr lang="en-US" b="1" dirty="0" err="1">
                <a:latin typeface="Times New Roman" panose="02020603050405020304" pitchFamily="18" charset="0"/>
                <a:cs typeface="Times New Roman" panose="02020603050405020304" pitchFamily="18" charset="0"/>
              </a:rPr>
              <a:t>x</a:t>
            </a:r>
            <a:r>
              <a:rPr lang="en-US" dirty="0" err="1">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 is standardized to have mean 0 and variance 1.</a:t>
            </a:r>
          </a:p>
        </p:txBody>
      </p:sp>
      <p:pic>
        <p:nvPicPr>
          <p:cNvPr id="6" name="Picture 5">
            <a:extLst>
              <a:ext uri="{FF2B5EF4-FFF2-40B4-BE49-F238E27FC236}">
                <a16:creationId xmlns:a16="http://schemas.microsoft.com/office/drawing/2014/main" id="{3598E0E1-7081-4A96-9FEE-617CADC639ED}"/>
              </a:ext>
            </a:extLst>
          </p:cNvPr>
          <p:cNvPicPr>
            <a:picLocks noChangeAspect="1"/>
          </p:cNvPicPr>
          <p:nvPr/>
        </p:nvPicPr>
        <p:blipFill>
          <a:blip r:embed="rId2"/>
          <a:stretch>
            <a:fillRect/>
          </a:stretch>
        </p:blipFill>
        <p:spPr>
          <a:xfrm>
            <a:off x="2719131" y="2959996"/>
            <a:ext cx="5811411" cy="3811058"/>
          </a:xfrm>
          <a:prstGeom prst="rect">
            <a:avLst/>
          </a:prstGeom>
        </p:spPr>
      </p:pic>
    </p:spTree>
    <p:extLst>
      <p:ext uri="{BB962C8B-B14F-4D97-AF65-F5344CB8AC3E}">
        <p14:creationId xmlns:p14="http://schemas.microsoft.com/office/powerpoint/2010/main" val="2288669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A598E6D-8D57-407B-B0DC-677C60BC0972}"/>
              </a:ext>
            </a:extLst>
          </p:cNvPr>
          <p:cNvSpPr/>
          <p:nvPr/>
        </p:nvSpPr>
        <p:spPr>
          <a:xfrm>
            <a:off x="426128" y="1695310"/>
            <a:ext cx="914400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partial least squares seeks directions that have high variance and have high correlation with the</a:t>
            </a:r>
          </a:p>
          <a:p>
            <a:r>
              <a:rPr lang="en-US" dirty="0">
                <a:latin typeface="Times New Roman" panose="02020603050405020304" pitchFamily="18" charset="0"/>
                <a:cs typeface="Times New Roman" panose="02020603050405020304" pitchFamily="18" charset="0"/>
              </a:rPr>
              <a:t>response, in contrast to principal components regression which keys only on high variance</a:t>
            </a:r>
          </a:p>
        </p:txBody>
      </p:sp>
      <p:sp>
        <p:nvSpPr>
          <p:cNvPr id="3" name="TextBox 2">
            <a:extLst>
              <a:ext uri="{FF2B5EF4-FFF2-40B4-BE49-F238E27FC236}">
                <a16:creationId xmlns:a16="http://schemas.microsoft.com/office/drawing/2014/main" id="{D913D613-E0B9-47B5-B803-03A3A3404D9E}"/>
              </a:ext>
            </a:extLst>
          </p:cNvPr>
          <p:cNvSpPr txBox="1"/>
          <p:nvPr/>
        </p:nvSpPr>
        <p:spPr>
          <a:xfrm>
            <a:off x="767412" y="981275"/>
            <a:ext cx="188319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PLSR vs PCR</a:t>
            </a:r>
          </a:p>
        </p:txBody>
      </p:sp>
      <p:pic>
        <p:nvPicPr>
          <p:cNvPr id="4" name="Picture 3">
            <a:extLst>
              <a:ext uri="{FF2B5EF4-FFF2-40B4-BE49-F238E27FC236}">
                <a16:creationId xmlns:a16="http://schemas.microsoft.com/office/drawing/2014/main" id="{AD8BC474-B834-4D4C-8402-F2F8AB7E5E11}"/>
              </a:ext>
            </a:extLst>
          </p:cNvPr>
          <p:cNvPicPr>
            <a:picLocks noChangeAspect="1"/>
          </p:cNvPicPr>
          <p:nvPr/>
        </p:nvPicPr>
        <p:blipFill>
          <a:blip r:embed="rId2"/>
          <a:stretch>
            <a:fillRect/>
          </a:stretch>
        </p:blipFill>
        <p:spPr>
          <a:xfrm>
            <a:off x="2276167" y="3273470"/>
            <a:ext cx="6659489" cy="926406"/>
          </a:xfrm>
          <a:prstGeom prst="rect">
            <a:avLst/>
          </a:prstGeom>
        </p:spPr>
      </p:pic>
      <p:sp>
        <p:nvSpPr>
          <p:cNvPr id="6" name="TextBox 5">
            <a:extLst>
              <a:ext uri="{FF2B5EF4-FFF2-40B4-BE49-F238E27FC236}">
                <a16:creationId xmlns:a16="http://schemas.microsoft.com/office/drawing/2014/main" id="{DF108005-D167-49DA-A862-1A2ED84FD746}"/>
              </a:ext>
            </a:extLst>
          </p:cNvPr>
          <p:cNvSpPr txBox="1"/>
          <p:nvPr/>
        </p:nvSpPr>
        <p:spPr>
          <a:xfrm>
            <a:off x="5146632" y="2686344"/>
            <a:ext cx="1169043"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PCR</a:t>
            </a:r>
          </a:p>
        </p:txBody>
      </p:sp>
      <p:pic>
        <p:nvPicPr>
          <p:cNvPr id="9" name="Picture 8">
            <a:extLst>
              <a:ext uri="{FF2B5EF4-FFF2-40B4-BE49-F238E27FC236}">
                <a16:creationId xmlns:a16="http://schemas.microsoft.com/office/drawing/2014/main" id="{530B7DAC-1F7F-42B2-85CC-976DD720E7E6}"/>
              </a:ext>
            </a:extLst>
          </p:cNvPr>
          <p:cNvPicPr>
            <a:picLocks noChangeAspect="1"/>
          </p:cNvPicPr>
          <p:nvPr/>
        </p:nvPicPr>
        <p:blipFill>
          <a:blip r:embed="rId3"/>
          <a:stretch>
            <a:fillRect/>
          </a:stretch>
        </p:blipFill>
        <p:spPr>
          <a:xfrm>
            <a:off x="2368765" y="5131705"/>
            <a:ext cx="6925706" cy="1151600"/>
          </a:xfrm>
          <a:prstGeom prst="rect">
            <a:avLst/>
          </a:prstGeom>
        </p:spPr>
      </p:pic>
      <p:sp>
        <p:nvSpPr>
          <p:cNvPr id="10" name="TextBox 9">
            <a:extLst>
              <a:ext uri="{FF2B5EF4-FFF2-40B4-BE49-F238E27FC236}">
                <a16:creationId xmlns:a16="http://schemas.microsoft.com/office/drawing/2014/main" id="{EDDFFBC8-BF5B-437F-A753-951102D41CE8}"/>
              </a:ext>
            </a:extLst>
          </p:cNvPr>
          <p:cNvSpPr txBox="1"/>
          <p:nvPr/>
        </p:nvSpPr>
        <p:spPr>
          <a:xfrm>
            <a:off x="5302890" y="4606724"/>
            <a:ext cx="202557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PLSR</a:t>
            </a:r>
          </a:p>
        </p:txBody>
      </p:sp>
    </p:spTree>
    <p:extLst>
      <p:ext uri="{BB962C8B-B14F-4D97-AF65-F5344CB8AC3E}">
        <p14:creationId xmlns:p14="http://schemas.microsoft.com/office/powerpoint/2010/main" val="3634637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662154E-A712-4EB6-B005-C931C89C8571}"/>
              </a:ext>
            </a:extLst>
          </p:cNvPr>
          <p:cNvSpPr/>
          <p:nvPr/>
        </p:nvSpPr>
        <p:spPr>
          <a:xfrm>
            <a:off x="426128" y="1091840"/>
            <a:ext cx="6096000" cy="646331"/>
          </a:xfrm>
          <a:prstGeom prst="rect">
            <a:avLst/>
          </a:prstGeom>
        </p:spPr>
        <p:txBody>
          <a:bodyPr>
            <a:spAutoFit/>
          </a:bodyPr>
          <a:lstStyle/>
          <a:p>
            <a:r>
              <a:rPr lang="en-US" b="1" dirty="0">
                <a:latin typeface="Times New Roman" panose="02020603050405020304" pitchFamily="18" charset="0"/>
                <a:cs typeface="Times New Roman" panose="02020603050405020304" pitchFamily="18" charset="0"/>
              </a:rPr>
              <a:t>Discussion: A Comparison of the Selection and</a:t>
            </a:r>
          </a:p>
          <a:p>
            <a:r>
              <a:rPr lang="en-US" b="1" dirty="0">
                <a:latin typeface="Times New Roman" panose="02020603050405020304" pitchFamily="18" charset="0"/>
                <a:cs typeface="Times New Roman" panose="02020603050405020304" pitchFamily="18" charset="0"/>
              </a:rPr>
              <a:t>Shrinkage Methods</a:t>
            </a:r>
          </a:p>
        </p:txBody>
      </p:sp>
      <p:sp>
        <p:nvSpPr>
          <p:cNvPr id="3" name="Rectangle 2">
            <a:extLst>
              <a:ext uri="{FF2B5EF4-FFF2-40B4-BE49-F238E27FC236}">
                <a16:creationId xmlns:a16="http://schemas.microsoft.com/office/drawing/2014/main" id="{9D5FA7A5-2E7A-41EA-BA1A-4A46258593FD}"/>
              </a:ext>
            </a:extLst>
          </p:cNvPr>
          <p:cNvSpPr/>
          <p:nvPr/>
        </p:nvSpPr>
        <p:spPr>
          <a:xfrm>
            <a:off x="304426" y="1878521"/>
            <a:ext cx="10280342" cy="2031325"/>
          </a:xfrm>
          <a:prstGeom prst="rect">
            <a:avLst/>
          </a:prstGeom>
        </p:spPr>
        <p:txBody>
          <a:bodyPr wrap="square">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PLS, PCR and ridge regression tend to behave similarly.</a:t>
            </a:r>
          </a:p>
          <a:p>
            <a:pPr marL="285750" indent="-285750">
              <a:buFontTx/>
              <a:buChar char="-"/>
            </a:pPr>
            <a:r>
              <a:rPr lang="en-US" dirty="0">
                <a:latin typeface="Times New Roman" panose="02020603050405020304" pitchFamily="18" charset="0"/>
                <a:cs typeface="Times New Roman" panose="02020603050405020304" pitchFamily="18" charset="0"/>
              </a:rPr>
              <a:t>Ridge regression may be preferred because it shrinks smoothly, rather than in discrete steps</a:t>
            </a:r>
          </a:p>
          <a:p>
            <a:pPr marL="285750" indent="-285750">
              <a:buFontTx/>
              <a:buChar char="-"/>
            </a:pPr>
            <a:r>
              <a:rPr lang="en-US" dirty="0">
                <a:latin typeface="Times New Roman" panose="02020603050405020304" pitchFamily="18" charset="0"/>
                <a:cs typeface="Times New Roman" panose="02020603050405020304" pitchFamily="18" charset="0"/>
              </a:rPr>
              <a:t>Lasso falls somewhere between ridge regression and best subset regression, and enjoys some of the properties of each.</a:t>
            </a:r>
          </a:p>
          <a:p>
            <a:pPr marL="285750" indent="-285750">
              <a:buFontTx/>
              <a:buChar char="-"/>
            </a:pPr>
            <a:r>
              <a:rPr lang="en-US" dirty="0">
                <a:latin typeface="Times New Roman" panose="02020603050405020304" pitchFamily="18" charset="0"/>
                <a:cs typeface="Times New Roman" panose="02020603050405020304" pitchFamily="18" charset="0"/>
              </a:rPr>
              <a:t>for minimizing prediction error, ridge regression is generally preferable to variable subset selection, principal components regression and partial least squares.</a:t>
            </a:r>
          </a:p>
          <a:p>
            <a:pPr marL="285750" indent="-285750">
              <a:buFontTx/>
              <a:buChar char="-"/>
            </a:pP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B97114D-49D0-4F2F-BC81-5FD47D1B922D}"/>
              </a:ext>
            </a:extLst>
          </p:cNvPr>
          <p:cNvPicPr>
            <a:picLocks noChangeAspect="1"/>
          </p:cNvPicPr>
          <p:nvPr/>
        </p:nvPicPr>
        <p:blipFill>
          <a:blip r:embed="rId2"/>
          <a:stretch>
            <a:fillRect/>
          </a:stretch>
        </p:blipFill>
        <p:spPr>
          <a:xfrm>
            <a:off x="6623728" y="3806484"/>
            <a:ext cx="4936809" cy="3246766"/>
          </a:xfrm>
          <a:prstGeom prst="rect">
            <a:avLst/>
          </a:prstGeom>
        </p:spPr>
      </p:pic>
    </p:spTree>
    <p:extLst>
      <p:ext uri="{BB962C8B-B14F-4D97-AF65-F5344CB8AC3E}">
        <p14:creationId xmlns:p14="http://schemas.microsoft.com/office/powerpoint/2010/main" val="1445410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AA841855-19A3-4908-9EF1-8042DFBDF0E7}"/>
              </a:ext>
            </a:extLst>
          </p:cNvPr>
          <p:cNvPicPr>
            <a:picLocks noChangeAspect="1"/>
          </p:cNvPicPr>
          <p:nvPr/>
        </p:nvPicPr>
        <p:blipFill>
          <a:blip r:embed="rId2"/>
          <a:stretch>
            <a:fillRect/>
          </a:stretch>
        </p:blipFill>
        <p:spPr>
          <a:xfrm>
            <a:off x="426128" y="864666"/>
            <a:ext cx="6425980" cy="5769980"/>
          </a:xfrm>
          <a:prstGeom prst="rect">
            <a:avLst/>
          </a:prstGeom>
        </p:spPr>
      </p:pic>
      <p:pic>
        <p:nvPicPr>
          <p:cNvPr id="3" name="Picture 2">
            <a:extLst>
              <a:ext uri="{FF2B5EF4-FFF2-40B4-BE49-F238E27FC236}">
                <a16:creationId xmlns:a16="http://schemas.microsoft.com/office/drawing/2014/main" id="{D4674288-E1B8-433C-8680-641AB99DBD4A}"/>
              </a:ext>
            </a:extLst>
          </p:cNvPr>
          <p:cNvPicPr>
            <a:picLocks noChangeAspect="1"/>
          </p:cNvPicPr>
          <p:nvPr/>
        </p:nvPicPr>
        <p:blipFill>
          <a:blip r:embed="rId3"/>
          <a:stretch>
            <a:fillRect/>
          </a:stretch>
        </p:blipFill>
        <p:spPr>
          <a:xfrm>
            <a:off x="7149381" y="3749656"/>
            <a:ext cx="3152866" cy="2908681"/>
          </a:xfrm>
          <a:prstGeom prst="rect">
            <a:avLst/>
          </a:prstGeom>
        </p:spPr>
      </p:pic>
      <p:pic>
        <p:nvPicPr>
          <p:cNvPr id="6" name="Picture 5">
            <a:extLst>
              <a:ext uri="{FF2B5EF4-FFF2-40B4-BE49-F238E27FC236}">
                <a16:creationId xmlns:a16="http://schemas.microsoft.com/office/drawing/2014/main" id="{6E838A62-CDFD-4694-B98C-43F911FF8644}"/>
              </a:ext>
            </a:extLst>
          </p:cNvPr>
          <p:cNvPicPr>
            <a:picLocks noChangeAspect="1"/>
          </p:cNvPicPr>
          <p:nvPr/>
        </p:nvPicPr>
        <p:blipFill>
          <a:blip r:embed="rId4"/>
          <a:stretch>
            <a:fillRect/>
          </a:stretch>
        </p:blipFill>
        <p:spPr>
          <a:xfrm>
            <a:off x="9390041" y="984535"/>
            <a:ext cx="2739390" cy="1720471"/>
          </a:xfrm>
          <a:prstGeom prst="rect">
            <a:avLst/>
          </a:prstGeom>
        </p:spPr>
      </p:pic>
    </p:spTree>
    <p:extLst>
      <p:ext uri="{BB962C8B-B14F-4D97-AF65-F5344CB8AC3E}">
        <p14:creationId xmlns:p14="http://schemas.microsoft.com/office/powerpoint/2010/main" val="8676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CEEE61CD-CBD2-4C56-A94F-A94963D83F06}"/>
              </a:ext>
            </a:extLst>
          </p:cNvPr>
          <p:cNvSpPr txBox="1"/>
          <p:nvPr/>
        </p:nvSpPr>
        <p:spPr>
          <a:xfrm>
            <a:off x="3348567" y="1059470"/>
            <a:ext cx="6160933"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Linear classification methods</a:t>
            </a:r>
          </a:p>
        </p:txBody>
      </p:sp>
      <p:pic>
        <p:nvPicPr>
          <p:cNvPr id="3" name="Picture 2">
            <a:extLst>
              <a:ext uri="{FF2B5EF4-FFF2-40B4-BE49-F238E27FC236}">
                <a16:creationId xmlns:a16="http://schemas.microsoft.com/office/drawing/2014/main" id="{1FD51DDD-A244-445A-9D36-BE33449DFE41}"/>
              </a:ext>
            </a:extLst>
          </p:cNvPr>
          <p:cNvPicPr>
            <a:picLocks noChangeAspect="1"/>
          </p:cNvPicPr>
          <p:nvPr/>
        </p:nvPicPr>
        <p:blipFill>
          <a:blip r:embed="rId2"/>
          <a:stretch>
            <a:fillRect/>
          </a:stretch>
        </p:blipFill>
        <p:spPr>
          <a:xfrm>
            <a:off x="3348567" y="2188837"/>
            <a:ext cx="5417458" cy="4811511"/>
          </a:xfrm>
          <a:prstGeom prst="rect">
            <a:avLst/>
          </a:prstGeom>
        </p:spPr>
      </p:pic>
    </p:spTree>
    <p:extLst>
      <p:ext uri="{BB962C8B-B14F-4D97-AF65-F5344CB8AC3E}">
        <p14:creationId xmlns:p14="http://schemas.microsoft.com/office/powerpoint/2010/main" val="1582532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B820CB71-BF28-44B1-829A-1F47AC6738AD}"/>
              </a:ext>
            </a:extLst>
          </p:cNvPr>
          <p:cNvSpPr txBox="1"/>
          <p:nvPr/>
        </p:nvSpPr>
        <p:spPr>
          <a:xfrm>
            <a:off x="941033" y="1319514"/>
            <a:ext cx="2589245" cy="369332"/>
          </a:xfrm>
          <a:prstGeom prst="rect">
            <a:avLst/>
          </a:prstGeom>
          <a:noFill/>
        </p:spPr>
        <p:txBody>
          <a:bodyPr wrap="square" rtlCol="0">
            <a:spAutoFit/>
          </a:bodyPr>
          <a:lstStyle/>
          <a:p>
            <a:r>
              <a:rPr lang="en-US" b="1" dirty="0"/>
              <a:t>Supervised learning</a:t>
            </a:r>
          </a:p>
        </p:txBody>
      </p:sp>
      <p:sp>
        <p:nvSpPr>
          <p:cNvPr id="3" name="Rectangle 2">
            <a:extLst>
              <a:ext uri="{FF2B5EF4-FFF2-40B4-BE49-F238E27FC236}">
                <a16:creationId xmlns:a16="http://schemas.microsoft.com/office/drawing/2014/main" id="{AA00EF82-E6D8-45C5-AF11-F61F743149C8}"/>
              </a:ext>
            </a:extLst>
          </p:cNvPr>
          <p:cNvSpPr/>
          <p:nvPr/>
        </p:nvSpPr>
        <p:spPr>
          <a:xfrm>
            <a:off x="1211349" y="2060213"/>
            <a:ext cx="7428700" cy="1200329"/>
          </a:xfrm>
          <a:prstGeom prst="rect">
            <a:avLst/>
          </a:prstGeom>
        </p:spPr>
        <p:txBody>
          <a:bodyPr wrap="none">
            <a:spAutoFit/>
          </a:bodyPr>
          <a:lstStyle/>
          <a:p>
            <a:r>
              <a:rPr lang="en-US" dirty="0"/>
              <a:t>-    Training data: {(x</a:t>
            </a:r>
            <a:r>
              <a:rPr lang="en-US" baseline="-25000" dirty="0"/>
              <a:t>1</a:t>
            </a:r>
            <a:r>
              <a:rPr lang="en-US" dirty="0"/>
              <a:t>, g</a:t>
            </a:r>
            <a:r>
              <a:rPr lang="en-US" baseline="-25000" dirty="0"/>
              <a:t>1</a:t>
            </a:r>
            <a:r>
              <a:rPr lang="en-US" dirty="0"/>
              <a:t>),(x</a:t>
            </a:r>
            <a:r>
              <a:rPr lang="en-US" baseline="-25000" dirty="0"/>
              <a:t>2</a:t>
            </a:r>
            <a:r>
              <a:rPr lang="en-US" dirty="0"/>
              <a:t>, g</a:t>
            </a:r>
            <a:r>
              <a:rPr lang="en-US" baseline="-25000" dirty="0"/>
              <a:t>2</a:t>
            </a:r>
            <a:r>
              <a:rPr lang="en-US" dirty="0"/>
              <a:t>), ...,(</a:t>
            </a:r>
            <a:r>
              <a:rPr lang="en-US" dirty="0" err="1"/>
              <a:t>x</a:t>
            </a:r>
            <a:r>
              <a:rPr lang="en-US" baseline="-25000" dirty="0" err="1"/>
              <a:t>N</a:t>
            </a:r>
            <a:r>
              <a:rPr lang="en-US" dirty="0"/>
              <a:t> , </a:t>
            </a:r>
            <a:r>
              <a:rPr lang="en-US" dirty="0" err="1"/>
              <a:t>g</a:t>
            </a:r>
            <a:r>
              <a:rPr lang="en-US" baseline="-25000" dirty="0" err="1"/>
              <a:t>N</a:t>
            </a:r>
            <a:r>
              <a:rPr lang="en-US" dirty="0"/>
              <a:t> )}</a:t>
            </a:r>
          </a:p>
          <a:p>
            <a:pPr marL="285750" indent="-285750">
              <a:buFontTx/>
              <a:buChar char="-"/>
            </a:pPr>
            <a:r>
              <a:rPr lang="en-US" dirty="0"/>
              <a:t>The feature vector X = (X</a:t>
            </a:r>
            <a:r>
              <a:rPr lang="en-US" baseline="-25000" dirty="0"/>
              <a:t>1</a:t>
            </a:r>
            <a:r>
              <a:rPr lang="en-US" dirty="0"/>
              <a:t>,X</a:t>
            </a:r>
            <a:r>
              <a:rPr lang="en-US" baseline="-25000" dirty="0"/>
              <a:t>2</a:t>
            </a:r>
            <a:r>
              <a:rPr lang="en-US" dirty="0"/>
              <a:t>, ...,</a:t>
            </a:r>
            <a:r>
              <a:rPr lang="en-US" dirty="0" err="1"/>
              <a:t>Xp</a:t>
            </a:r>
            <a:r>
              <a:rPr lang="en-US" dirty="0"/>
              <a:t>), where each variable </a:t>
            </a:r>
            <a:r>
              <a:rPr lang="en-US" dirty="0" err="1"/>
              <a:t>X</a:t>
            </a:r>
            <a:r>
              <a:rPr lang="en-US" baseline="-25000" dirty="0" err="1"/>
              <a:t>j</a:t>
            </a:r>
            <a:r>
              <a:rPr lang="en-US" dirty="0"/>
              <a:t> is quantitative.</a:t>
            </a:r>
          </a:p>
          <a:p>
            <a:pPr marL="285750" indent="-285750">
              <a:buFontTx/>
              <a:buChar char="-"/>
            </a:pPr>
            <a:r>
              <a:rPr lang="en-US" dirty="0"/>
              <a:t>The response variable G is categorical. G ∈ </a:t>
            </a:r>
            <a:r>
              <a:rPr lang="en-US" dirty="0">
                <a:latin typeface="Brush Script MT" panose="03060802040406070304" pitchFamily="66" charset="0"/>
              </a:rPr>
              <a:t>G</a:t>
            </a:r>
            <a:r>
              <a:rPr lang="en-US" dirty="0"/>
              <a:t> = {1, 2, ...,K}</a:t>
            </a:r>
          </a:p>
          <a:p>
            <a:pPr marL="285750" indent="-285750">
              <a:buFontTx/>
              <a:buChar char="-"/>
            </a:pPr>
            <a:r>
              <a:rPr lang="en-US" dirty="0"/>
              <a:t>Form a predictor G(x) to predict G based on X</a:t>
            </a:r>
          </a:p>
        </p:txBody>
      </p:sp>
    </p:spTree>
    <p:extLst>
      <p:ext uri="{BB962C8B-B14F-4D97-AF65-F5344CB8AC3E}">
        <p14:creationId xmlns:p14="http://schemas.microsoft.com/office/powerpoint/2010/main" val="348892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solidFill>
                  <a:srgbClr val="000000"/>
                </a:solidFill>
                <a:latin typeface="Times New Roman" panose="02020603050405020304" pitchFamily="18" charset="0"/>
                <a:cs typeface="Times New Roman" panose="02020603050405020304" pitchFamily="18" charset="0"/>
              </a:rPr>
              <a:t>Bias–variance</a:t>
            </a:r>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C49A30F-B69A-425C-B921-F1F97FACED73}"/>
                  </a:ext>
                </a:extLst>
              </p:cNvPr>
              <p:cNvSpPr txBox="1"/>
              <p:nvPr/>
            </p:nvSpPr>
            <p:spPr>
              <a:xfrm>
                <a:off x="-1090967" y="3461086"/>
                <a:ext cx="10052087" cy="6779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d>
                                    <m:dPr>
                                      <m:ctrlPr>
                                        <a:rPr lang="en-US" sz="2400" i="1">
                                          <a:latin typeface="Cambria Math" panose="02040503050406030204" pitchFamily="18" charset="0"/>
                                        </a:rPr>
                                      </m:ctrlPr>
                                    </m:dPr>
                                    <m:e>
                                      <m:r>
                                        <a:rPr lang="en-US" sz="2400" i="1">
                                          <a:latin typeface="Cambria Math" panose="02040503050406030204" pitchFamily="18" charset="0"/>
                                        </a:rPr>
                                        <m:t>𝑥</m:t>
                                      </m:r>
                                    </m:e>
                                  </m:d>
                                </m:e>
                              </m:d>
                            </m:e>
                            <m:sup>
                              <m:r>
                                <a:rPr lang="en-US" sz="2400" b="0" i="1" smtClean="0">
                                  <a:latin typeface="Cambria Math" panose="02040503050406030204" pitchFamily="18" charset="0"/>
                                </a:rPr>
                                <m:t>2</m:t>
                              </m:r>
                            </m:sup>
                          </m:sSup>
                        </m:e>
                      </m:d>
                      <m:r>
                        <a:rPr lang="en-US" sz="2400" b="0" i="1" smtClean="0">
                          <a:latin typeface="Cambria Math" panose="02040503050406030204" pitchFamily="18" charset="0"/>
                        </a:rPr>
                        <m:t>=</m:t>
                      </m:r>
                      <m:r>
                        <a:rPr lang="en-US" sz="2400" b="0" i="1" smtClean="0">
                          <a:latin typeface="Cambria Math" panose="02040503050406030204" pitchFamily="18" charset="0"/>
                        </a:rPr>
                        <m:t>𝐵𝑖𝑎𝑠</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 </m:t>
                          </m:r>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d>
                            <m:dPr>
                              <m:ctrlPr>
                                <a:rPr lang="en-US" sz="2400" i="1">
                                  <a:latin typeface="Cambria Math" panose="02040503050406030204" pitchFamily="18" charset="0"/>
                                </a:rPr>
                              </m:ctrlPr>
                            </m:dPr>
                            <m:e>
                              <m:r>
                                <a:rPr lang="en-US" sz="2400" i="1">
                                  <a:latin typeface="Cambria Math" panose="02040503050406030204" pitchFamily="18" charset="0"/>
                                </a:rPr>
                                <m:t>𝑥</m:t>
                              </m:r>
                            </m:e>
                          </m:d>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2</m:t>
                          </m:r>
                        </m:sup>
                      </m:sSup>
                    </m:oMath>
                  </m:oMathPara>
                </a14:m>
                <a:endParaRPr lang="en-US" sz="2400" dirty="0"/>
              </a:p>
            </p:txBody>
          </p:sp>
        </mc:Choice>
        <mc:Fallback>
          <p:sp>
            <p:nvSpPr>
              <p:cNvPr id="6" name="TextBox 5">
                <a:extLst>
                  <a:ext uri="{FF2B5EF4-FFF2-40B4-BE49-F238E27FC236}">
                    <a16:creationId xmlns:a16="http://schemas.microsoft.com/office/drawing/2014/main" id="{6C49A30F-B69A-425C-B921-F1F97FACED73}"/>
                  </a:ext>
                </a:extLst>
              </p:cNvPr>
              <p:cNvSpPr txBox="1">
                <a:spLocks noRot="1" noChangeAspect="1" noMove="1" noResize="1" noEditPoints="1" noAdjustHandles="1" noChangeArrowheads="1" noChangeShapeType="1" noTextEdit="1"/>
              </p:cNvSpPr>
              <p:nvPr/>
            </p:nvSpPr>
            <p:spPr>
              <a:xfrm>
                <a:off x="-1090967" y="3461086"/>
                <a:ext cx="10052087" cy="677943"/>
              </a:xfrm>
              <a:prstGeom prst="rect">
                <a:avLst/>
              </a:prstGeom>
              <a:blipFill>
                <a:blip r:embed="rId2"/>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50C5612-0227-4562-8152-B9751BC5DC35}"/>
              </a:ext>
            </a:extLst>
          </p:cNvPr>
          <p:cNvCxnSpPr>
            <a:cxnSpLocks/>
          </p:cNvCxnSpPr>
          <p:nvPr/>
        </p:nvCxnSpPr>
        <p:spPr>
          <a:xfrm flipV="1">
            <a:off x="1737360" y="2552490"/>
            <a:ext cx="0" cy="833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4E2299D-BDCD-43B6-8571-516B11A0357E}"/>
              </a:ext>
            </a:extLst>
          </p:cNvPr>
          <p:cNvSpPr txBox="1"/>
          <p:nvPr/>
        </p:nvSpPr>
        <p:spPr>
          <a:xfrm>
            <a:off x="640080" y="1810810"/>
            <a:ext cx="304800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a:t>
            </a:r>
            <a:r>
              <a:rPr lang="en-US" b="1" dirty="0">
                <a:latin typeface="Times New Roman" panose="02020603050405020304" pitchFamily="18" charset="0"/>
                <a:cs typeface="Times New Roman" panose="02020603050405020304" pitchFamily="18" charset="0"/>
              </a:rPr>
              <a:t>error</a:t>
            </a:r>
            <a:r>
              <a:rPr lang="en-US" dirty="0">
                <a:latin typeface="Times New Roman" panose="02020603050405020304" pitchFamily="18" charset="0"/>
                <a:cs typeface="Times New Roman" panose="02020603050405020304" pitchFamily="18" charset="0"/>
              </a:rPr>
              <a:t>; we want to minimize that</a:t>
            </a:r>
          </a:p>
        </p:txBody>
      </p:sp>
      <p:sp>
        <p:nvSpPr>
          <p:cNvPr id="12" name="Right Brace 11">
            <a:extLst>
              <a:ext uri="{FF2B5EF4-FFF2-40B4-BE49-F238E27FC236}">
                <a16:creationId xmlns:a16="http://schemas.microsoft.com/office/drawing/2014/main" id="{32E6F79A-74CA-44F3-AC3F-2B569F1ED963}"/>
              </a:ext>
            </a:extLst>
          </p:cNvPr>
          <p:cNvSpPr/>
          <p:nvPr/>
        </p:nvSpPr>
        <p:spPr>
          <a:xfrm rot="5400000">
            <a:off x="4546600" y="2837825"/>
            <a:ext cx="609600" cy="3362960"/>
          </a:xfrm>
          <a:prstGeom prst="rightBrace">
            <a:avLst>
              <a:gd name="adj1" fmla="val 13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E570D0B6-B35A-4FD4-A67A-79B73E085640}"/>
              </a:ext>
            </a:extLst>
          </p:cNvPr>
          <p:cNvSpPr txBox="1"/>
          <p:nvPr/>
        </p:nvSpPr>
        <p:spPr>
          <a:xfrm>
            <a:off x="2611120" y="5042986"/>
            <a:ext cx="4846320" cy="923330"/>
          </a:xfrm>
          <a:prstGeom prst="rect">
            <a:avLst/>
          </a:prstGeom>
          <a:noFill/>
        </p:spPr>
        <p:txBody>
          <a:bodyPr wrap="square" rtlCol="0">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Error has two parts, Bias and variance. </a:t>
            </a:r>
          </a:p>
          <a:p>
            <a:r>
              <a:rPr lang="en-US" dirty="0">
                <a:latin typeface="Times New Roman" panose="02020603050405020304" pitchFamily="18" charset="0"/>
                <a:cs typeface="Times New Roman" panose="02020603050405020304" pitchFamily="18" charset="0"/>
              </a:rPr>
              <a:t>-    We want them both to be minimum, but its          impossible there is a trade off between these two</a:t>
            </a:r>
          </a:p>
        </p:txBody>
      </p:sp>
      <p:pic>
        <p:nvPicPr>
          <p:cNvPr id="14" name="Picture 13">
            <a:extLst>
              <a:ext uri="{FF2B5EF4-FFF2-40B4-BE49-F238E27FC236}">
                <a16:creationId xmlns:a16="http://schemas.microsoft.com/office/drawing/2014/main" id="{B0866250-253C-4EDF-A9AE-07639FE5ADA6}"/>
              </a:ext>
            </a:extLst>
          </p:cNvPr>
          <p:cNvPicPr>
            <a:picLocks noChangeAspect="1"/>
          </p:cNvPicPr>
          <p:nvPr/>
        </p:nvPicPr>
        <p:blipFill>
          <a:blip r:embed="rId3"/>
          <a:stretch>
            <a:fillRect/>
          </a:stretch>
        </p:blipFill>
        <p:spPr>
          <a:xfrm>
            <a:off x="7735570" y="4139029"/>
            <a:ext cx="3912525" cy="2457257"/>
          </a:xfrm>
          <a:prstGeom prst="rect">
            <a:avLst/>
          </a:prstGeom>
        </p:spPr>
      </p:pic>
      <p:sp>
        <p:nvSpPr>
          <p:cNvPr id="15" name="Rectangle 14">
            <a:extLst>
              <a:ext uri="{FF2B5EF4-FFF2-40B4-BE49-F238E27FC236}">
                <a16:creationId xmlns:a16="http://schemas.microsoft.com/office/drawing/2014/main" id="{08E39763-4CC2-4FA3-B998-6E4D773A11E1}"/>
              </a:ext>
            </a:extLst>
          </p:cNvPr>
          <p:cNvSpPr/>
          <p:nvPr/>
        </p:nvSpPr>
        <p:spPr>
          <a:xfrm>
            <a:off x="662927" y="988814"/>
            <a:ext cx="3416320" cy="369332"/>
          </a:xfrm>
          <a:prstGeom prst="rect">
            <a:avLst/>
          </a:prstGeom>
        </p:spPr>
        <p:txBody>
          <a:bodyPr wrap="none">
            <a:spAutoFit/>
          </a:bodyPr>
          <a:lstStyle/>
          <a:p>
            <a:r>
              <a:rPr lang="en-US" b="1" dirty="0">
                <a:solidFill>
                  <a:srgbClr val="000000"/>
                </a:solidFill>
                <a:latin typeface="Times New Roman" panose="02020603050405020304" pitchFamily="18" charset="0"/>
                <a:cs typeface="Times New Roman" panose="02020603050405020304" pitchFamily="18" charset="0"/>
              </a:rPr>
              <a:t>What is Bias–variance tradeoff ?</a:t>
            </a:r>
            <a:endParaRPr lang="en-US" b="1" i="0" dirty="0">
              <a:solidFill>
                <a:srgbClr val="000000"/>
              </a:solidFill>
              <a:effectLst/>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DADF4A6C-D387-4B17-9B8D-FE87F3933CFE}"/>
              </a:ext>
            </a:extLst>
          </p:cNvPr>
          <p:cNvPicPr>
            <a:picLocks noChangeAspect="1"/>
          </p:cNvPicPr>
          <p:nvPr/>
        </p:nvPicPr>
        <p:blipFill>
          <a:blip r:embed="rId4"/>
          <a:stretch>
            <a:fillRect/>
          </a:stretch>
        </p:blipFill>
        <p:spPr>
          <a:xfrm>
            <a:off x="8164819" y="1050721"/>
            <a:ext cx="2851024" cy="2812840"/>
          </a:xfrm>
          <a:prstGeom prst="rect">
            <a:avLst/>
          </a:prstGeom>
        </p:spPr>
      </p:pic>
      <p:cxnSp>
        <p:nvCxnSpPr>
          <p:cNvPr id="18" name="Straight Arrow Connector 17">
            <a:extLst>
              <a:ext uri="{FF2B5EF4-FFF2-40B4-BE49-F238E27FC236}">
                <a16:creationId xmlns:a16="http://schemas.microsoft.com/office/drawing/2014/main" id="{183BDF70-EC51-4F4D-AD6E-7A8544E70964}"/>
              </a:ext>
            </a:extLst>
          </p:cNvPr>
          <p:cNvCxnSpPr>
            <a:cxnSpLocks/>
          </p:cNvCxnSpPr>
          <p:nvPr/>
        </p:nvCxnSpPr>
        <p:spPr>
          <a:xfrm flipH="1" flipV="1">
            <a:off x="6214100" y="2481953"/>
            <a:ext cx="775980" cy="1124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3989F1-38F7-4F48-A5A2-2B9502383357}"/>
              </a:ext>
            </a:extLst>
          </p:cNvPr>
          <p:cNvSpPr txBox="1"/>
          <p:nvPr/>
        </p:nvSpPr>
        <p:spPr>
          <a:xfrm>
            <a:off x="4807378" y="1727352"/>
            <a:ext cx="2629310"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Random noise</a:t>
            </a:r>
          </a:p>
          <a:p>
            <a:r>
              <a:rPr lang="en-US" dirty="0">
                <a:latin typeface="Times New Roman" panose="02020603050405020304" pitchFamily="18" charset="0"/>
                <a:cs typeface="Times New Roman" panose="02020603050405020304" pitchFamily="18" charset="0"/>
              </a:rPr>
              <a:t>Can’t do anything about it</a:t>
            </a:r>
          </a:p>
        </p:txBody>
      </p:sp>
    </p:spTree>
    <p:extLst>
      <p:ext uri="{BB962C8B-B14F-4D97-AF65-F5344CB8AC3E}">
        <p14:creationId xmlns:p14="http://schemas.microsoft.com/office/powerpoint/2010/main" val="198329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animBg="1"/>
      <p:bldP spid="13"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9" name="TextBox 8">
            <a:extLst>
              <a:ext uri="{FF2B5EF4-FFF2-40B4-BE49-F238E27FC236}">
                <a16:creationId xmlns:a16="http://schemas.microsoft.com/office/drawing/2014/main" id="{2B2ACBEF-6E21-4BB8-910F-5A26A3690A4D}"/>
              </a:ext>
            </a:extLst>
          </p:cNvPr>
          <p:cNvSpPr txBox="1"/>
          <p:nvPr/>
        </p:nvSpPr>
        <p:spPr>
          <a:xfrm>
            <a:off x="174969" y="1156327"/>
            <a:ext cx="10584767" cy="646331"/>
          </a:xfrm>
          <a:prstGeom prst="rect">
            <a:avLst/>
          </a:prstGeom>
          <a:noFill/>
        </p:spPr>
        <p:txBody>
          <a:bodyPr wrap="square" rtlCol="0">
            <a:spAutoFit/>
          </a:bodyPr>
          <a:lstStyle/>
          <a:p>
            <a:pPr marL="285750" indent="-285750">
              <a:buFontTx/>
              <a:buChar char="-"/>
            </a:pPr>
            <a:r>
              <a:rPr lang="en-US" dirty="0"/>
              <a:t>Decision boundaries between two classes are linear (linear classification).</a:t>
            </a:r>
          </a:p>
          <a:p>
            <a:pPr marL="285750" indent="-285750">
              <a:buFontTx/>
              <a:buChar char="-"/>
            </a:pPr>
            <a:r>
              <a:rPr lang="en-US" dirty="0"/>
              <a:t>The decision boundary in two class problems are hyperplane, this can be generalized to multi class problems. </a:t>
            </a:r>
          </a:p>
        </p:txBody>
      </p:sp>
      <p:sp>
        <p:nvSpPr>
          <p:cNvPr id="10" name="TextBox 9">
            <a:extLst>
              <a:ext uri="{FF2B5EF4-FFF2-40B4-BE49-F238E27FC236}">
                <a16:creationId xmlns:a16="http://schemas.microsoft.com/office/drawing/2014/main" id="{04666298-8D4F-4EBF-9DA5-292642FA4658}"/>
              </a:ext>
            </a:extLst>
          </p:cNvPr>
          <p:cNvSpPr txBox="1"/>
          <p:nvPr/>
        </p:nvSpPr>
        <p:spPr>
          <a:xfrm>
            <a:off x="534387" y="2051864"/>
            <a:ext cx="9340769" cy="1754326"/>
          </a:xfrm>
          <a:prstGeom prst="rect">
            <a:avLst/>
          </a:prstGeom>
          <a:noFill/>
        </p:spPr>
        <p:txBody>
          <a:bodyPr wrap="square" rtlCol="0">
            <a:spAutoFit/>
          </a:bodyPr>
          <a:lstStyle/>
          <a:p>
            <a:r>
              <a:rPr lang="en-US" b="1" dirty="0"/>
              <a:t>Question is what hyperplane to use?</a:t>
            </a:r>
          </a:p>
          <a:p>
            <a:r>
              <a:rPr lang="en-US" dirty="0"/>
              <a:t>Different criteria leads to different methods: </a:t>
            </a:r>
          </a:p>
          <a:p>
            <a:pPr marL="285750" indent="-285750">
              <a:buFontTx/>
              <a:buChar char="-"/>
            </a:pPr>
            <a:r>
              <a:rPr lang="en-US" dirty="0"/>
              <a:t>Linear regression of an indicator matrix</a:t>
            </a:r>
          </a:p>
          <a:p>
            <a:pPr marL="285750" indent="-285750">
              <a:buFontTx/>
              <a:buChar char="-"/>
            </a:pPr>
            <a:r>
              <a:rPr lang="en-US" dirty="0"/>
              <a:t>Linear discriminant </a:t>
            </a:r>
            <a:r>
              <a:rPr lang="en-US" dirty="0" err="1"/>
              <a:t>anlysis</a:t>
            </a:r>
            <a:r>
              <a:rPr lang="en-US" dirty="0"/>
              <a:t> </a:t>
            </a:r>
          </a:p>
          <a:p>
            <a:pPr marL="285750" indent="-285750">
              <a:buFontTx/>
              <a:buChar char="-"/>
            </a:pPr>
            <a:r>
              <a:rPr lang="en-US" dirty="0"/>
              <a:t>Logistics regression</a:t>
            </a:r>
          </a:p>
          <a:p>
            <a:pPr marL="285750" indent="-285750">
              <a:buFontTx/>
              <a:buChar char="-"/>
            </a:pPr>
            <a:r>
              <a:rPr lang="en-US" dirty="0"/>
              <a:t>Rosenblatt’s perceptron learning algorithm</a:t>
            </a:r>
          </a:p>
        </p:txBody>
      </p:sp>
      <p:pic>
        <p:nvPicPr>
          <p:cNvPr id="11" name="Picture 10">
            <a:extLst>
              <a:ext uri="{FF2B5EF4-FFF2-40B4-BE49-F238E27FC236}">
                <a16:creationId xmlns:a16="http://schemas.microsoft.com/office/drawing/2014/main" id="{49477DE5-2394-493A-A585-517D901C6E5F}"/>
              </a:ext>
            </a:extLst>
          </p:cNvPr>
          <p:cNvPicPr>
            <a:picLocks noChangeAspect="1"/>
          </p:cNvPicPr>
          <p:nvPr/>
        </p:nvPicPr>
        <p:blipFill>
          <a:blip r:embed="rId2"/>
          <a:stretch>
            <a:fillRect/>
          </a:stretch>
        </p:blipFill>
        <p:spPr>
          <a:xfrm>
            <a:off x="5260661" y="2318993"/>
            <a:ext cx="6423355" cy="2974394"/>
          </a:xfrm>
          <a:prstGeom prst="rect">
            <a:avLst/>
          </a:prstGeom>
        </p:spPr>
      </p:pic>
      <p:sp>
        <p:nvSpPr>
          <p:cNvPr id="12" name="TextBox 11">
            <a:extLst>
              <a:ext uri="{FF2B5EF4-FFF2-40B4-BE49-F238E27FC236}">
                <a16:creationId xmlns:a16="http://schemas.microsoft.com/office/drawing/2014/main" id="{2D4D2499-0F8E-4730-94B7-C95B7CAAB398}"/>
              </a:ext>
            </a:extLst>
          </p:cNvPr>
          <p:cNvSpPr txBox="1"/>
          <p:nvPr/>
        </p:nvSpPr>
        <p:spPr>
          <a:xfrm>
            <a:off x="517145" y="4201610"/>
            <a:ext cx="3389431" cy="1200329"/>
          </a:xfrm>
          <a:prstGeom prst="rect">
            <a:avLst/>
          </a:prstGeom>
          <a:noFill/>
        </p:spPr>
        <p:txBody>
          <a:bodyPr wrap="square" rtlCol="0">
            <a:spAutoFit/>
          </a:bodyPr>
          <a:lstStyle/>
          <a:p>
            <a:r>
              <a:rPr lang="en-US" b="1" dirty="0"/>
              <a:t>Once again: </a:t>
            </a:r>
            <a:r>
              <a:rPr lang="en-US" dirty="0"/>
              <a:t>The concepts of this chapter is the basis of more advanced linear-nonlinear methods discussed later</a:t>
            </a:r>
            <a:endParaRPr lang="en-US" b="1" dirty="0"/>
          </a:p>
        </p:txBody>
      </p:sp>
      <p:sp>
        <p:nvSpPr>
          <p:cNvPr id="13" name="Rectangle 12">
            <a:extLst>
              <a:ext uri="{FF2B5EF4-FFF2-40B4-BE49-F238E27FC236}">
                <a16:creationId xmlns:a16="http://schemas.microsoft.com/office/drawing/2014/main" id="{13826AF0-3E3E-4D6A-8274-452EDA1B9D8E}"/>
              </a:ext>
            </a:extLst>
          </p:cNvPr>
          <p:cNvSpPr/>
          <p:nvPr/>
        </p:nvSpPr>
        <p:spPr>
          <a:xfrm>
            <a:off x="4574997" y="5293387"/>
            <a:ext cx="7617003" cy="1200329"/>
          </a:xfrm>
          <a:prstGeom prst="rect">
            <a:avLst/>
          </a:prstGeom>
        </p:spPr>
        <p:txBody>
          <a:bodyPr wrap="square">
            <a:spAutoFit/>
          </a:bodyPr>
          <a:lstStyle/>
          <a:p>
            <a:r>
              <a:rPr lang="en-US" i="1" dirty="0">
                <a:latin typeface="CMTI9"/>
              </a:rPr>
              <a:t>The left plot shows some data from three classes, with linear decision boundaries found by linear discriminant analysis. The right plot shows</a:t>
            </a:r>
          </a:p>
          <a:p>
            <a:r>
              <a:rPr lang="en-US" i="1" dirty="0">
                <a:latin typeface="CMTI9"/>
              </a:rPr>
              <a:t>quadratic decision boundaries. These were obtained by finding linear boundaries in the five-dimensional space </a:t>
            </a:r>
            <a:r>
              <a:rPr lang="en-US" i="1" dirty="0">
                <a:latin typeface="CMMI9"/>
              </a:rPr>
              <a:t>X</a:t>
            </a:r>
            <a:r>
              <a:rPr lang="en-US" sz="800" i="1" dirty="0">
                <a:latin typeface="CMR6"/>
              </a:rPr>
              <a:t>1</a:t>
            </a:r>
            <a:r>
              <a:rPr lang="en-US" i="1" dirty="0">
                <a:latin typeface="CMMI9"/>
              </a:rPr>
              <a:t>;X</a:t>
            </a:r>
            <a:r>
              <a:rPr lang="en-US" sz="800" i="1" dirty="0">
                <a:latin typeface="CMR6"/>
              </a:rPr>
              <a:t>2</a:t>
            </a:r>
            <a:r>
              <a:rPr lang="en-US" i="1" dirty="0">
                <a:latin typeface="CMMI9"/>
              </a:rPr>
              <a:t>;X</a:t>
            </a:r>
            <a:r>
              <a:rPr lang="en-US" sz="800" i="1" dirty="0">
                <a:latin typeface="CMR6"/>
              </a:rPr>
              <a:t>1</a:t>
            </a:r>
            <a:r>
              <a:rPr lang="en-US" i="1" dirty="0">
                <a:latin typeface="CMMI9"/>
              </a:rPr>
              <a:t>X</a:t>
            </a:r>
            <a:r>
              <a:rPr lang="en-US" sz="800" i="1" dirty="0">
                <a:latin typeface="CMR6"/>
              </a:rPr>
              <a:t>2</a:t>
            </a:r>
            <a:r>
              <a:rPr lang="en-US" i="1" dirty="0">
                <a:latin typeface="CMMI9"/>
              </a:rPr>
              <a:t>;X</a:t>
            </a:r>
            <a:r>
              <a:rPr lang="en-US" sz="800" i="1" dirty="0">
                <a:latin typeface="CMR6"/>
              </a:rPr>
              <a:t>21 </a:t>
            </a:r>
            <a:r>
              <a:rPr lang="en-US" i="1" dirty="0">
                <a:latin typeface="CMMI9"/>
              </a:rPr>
              <a:t>;X</a:t>
            </a:r>
            <a:r>
              <a:rPr lang="en-US" sz="800" i="1" dirty="0">
                <a:latin typeface="CMR6"/>
              </a:rPr>
              <a:t>22 </a:t>
            </a:r>
            <a:r>
              <a:rPr lang="en-US" i="1" dirty="0">
                <a:latin typeface="CMTI9"/>
              </a:rPr>
              <a:t>. </a:t>
            </a:r>
            <a:endParaRPr lang="en-US" i="1" dirty="0"/>
          </a:p>
        </p:txBody>
      </p:sp>
    </p:spTree>
    <p:extLst>
      <p:ext uri="{BB962C8B-B14F-4D97-AF65-F5344CB8AC3E}">
        <p14:creationId xmlns:p14="http://schemas.microsoft.com/office/powerpoint/2010/main" val="2222794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6" name="Rectangle 5">
            <a:extLst>
              <a:ext uri="{FF2B5EF4-FFF2-40B4-BE49-F238E27FC236}">
                <a16:creationId xmlns:a16="http://schemas.microsoft.com/office/drawing/2014/main" id="{57385691-FE26-4244-A1CB-75AD010E87A9}"/>
              </a:ext>
            </a:extLst>
          </p:cNvPr>
          <p:cNvSpPr/>
          <p:nvPr/>
        </p:nvSpPr>
        <p:spPr>
          <a:xfrm>
            <a:off x="426128" y="1002318"/>
            <a:ext cx="9539791" cy="369332"/>
          </a:xfrm>
          <a:prstGeom prst="rect">
            <a:avLst/>
          </a:prstGeom>
        </p:spPr>
        <p:txBody>
          <a:bodyPr wrap="none">
            <a:spAutoFit/>
          </a:bodyPr>
          <a:lstStyle/>
          <a:p>
            <a:r>
              <a:rPr lang="en-US" b="1" dirty="0"/>
              <a:t>Linear Regression of an Indicator Matrix: Clear your mind about regression then look at the matrix!</a:t>
            </a:r>
          </a:p>
        </p:txBody>
      </p:sp>
      <p:sp>
        <p:nvSpPr>
          <p:cNvPr id="3" name="TextBox 2">
            <a:extLst>
              <a:ext uri="{FF2B5EF4-FFF2-40B4-BE49-F238E27FC236}">
                <a16:creationId xmlns:a16="http://schemas.microsoft.com/office/drawing/2014/main" id="{20CFD7A8-A71B-4D00-A5ED-49211F833FDA}"/>
              </a:ext>
            </a:extLst>
          </p:cNvPr>
          <p:cNvSpPr txBox="1"/>
          <p:nvPr/>
        </p:nvSpPr>
        <p:spPr>
          <a:xfrm>
            <a:off x="426128" y="1713053"/>
            <a:ext cx="6999096" cy="369332"/>
          </a:xfrm>
          <a:prstGeom prst="rect">
            <a:avLst/>
          </a:prstGeom>
          <a:noFill/>
        </p:spPr>
        <p:txBody>
          <a:bodyPr wrap="none" rtlCol="0">
            <a:spAutoFit/>
          </a:bodyPr>
          <a:lstStyle/>
          <a:p>
            <a:r>
              <a:rPr lang="en-US" dirty="0"/>
              <a:t>Here each of the response categories are coded via an indicator variable.</a:t>
            </a:r>
            <a:endParaRPr lang="en-US" b="1" dirty="0"/>
          </a:p>
        </p:txBody>
      </p:sp>
      <p:sp>
        <p:nvSpPr>
          <p:cNvPr id="4" name="Rectangle 3">
            <a:extLst>
              <a:ext uri="{FF2B5EF4-FFF2-40B4-BE49-F238E27FC236}">
                <a16:creationId xmlns:a16="http://schemas.microsoft.com/office/drawing/2014/main" id="{7B410FE4-3CF7-4812-9ED9-BFB8AAE50300}"/>
              </a:ext>
            </a:extLst>
          </p:cNvPr>
          <p:cNvSpPr/>
          <p:nvPr/>
        </p:nvSpPr>
        <p:spPr>
          <a:xfrm>
            <a:off x="321956" y="2373258"/>
            <a:ext cx="2868606" cy="369332"/>
          </a:xfrm>
          <a:prstGeom prst="rect">
            <a:avLst/>
          </a:prstGeom>
        </p:spPr>
        <p:txBody>
          <a:bodyPr wrap="none">
            <a:spAutoFit/>
          </a:bodyPr>
          <a:lstStyle/>
          <a:p>
            <a:r>
              <a:rPr lang="en-US" i="1" dirty="0">
                <a:latin typeface="CMTI10"/>
              </a:rPr>
              <a:t>indicator response matrix (</a:t>
            </a:r>
            <a:r>
              <a:rPr lang="en-US" b="1" i="1" dirty="0">
                <a:latin typeface="CMTI10"/>
              </a:rPr>
              <a:t>Y</a:t>
            </a:r>
            <a:r>
              <a:rPr lang="en-US" i="1" dirty="0">
                <a:latin typeface="CMTI10"/>
              </a:rPr>
              <a:t>)</a:t>
            </a:r>
            <a:endParaRPr lang="en-US" i="1" dirty="0"/>
          </a:p>
        </p:txBody>
      </p:sp>
      <p:graphicFrame>
        <p:nvGraphicFramePr>
          <p:cNvPr id="9" name="Table 8">
            <a:extLst>
              <a:ext uri="{FF2B5EF4-FFF2-40B4-BE49-F238E27FC236}">
                <a16:creationId xmlns:a16="http://schemas.microsoft.com/office/drawing/2014/main" id="{2A6A32BF-8A01-4115-9D2C-0CC803E659A1}"/>
              </a:ext>
            </a:extLst>
          </p:cNvPr>
          <p:cNvGraphicFramePr>
            <a:graphicFrameLocks noGrp="1"/>
          </p:cNvGraphicFramePr>
          <p:nvPr>
            <p:extLst>
              <p:ext uri="{D42A27DB-BD31-4B8C-83A1-F6EECF244321}">
                <p14:modId xmlns:p14="http://schemas.microsoft.com/office/powerpoint/2010/main" val="2830980483"/>
              </p:ext>
            </p:extLst>
          </p:nvPr>
        </p:nvGraphicFramePr>
        <p:xfrm>
          <a:off x="538866" y="2905693"/>
          <a:ext cx="2262205" cy="2603634"/>
        </p:xfrm>
        <a:graphic>
          <a:graphicData uri="http://schemas.openxmlformats.org/drawingml/2006/table">
            <a:tbl>
              <a:tblPr firstRow="1" bandRow="1">
                <a:tableStyleId>{5940675A-B579-460E-94D1-54222C63F5DA}</a:tableStyleId>
              </a:tblPr>
              <a:tblGrid>
                <a:gridCol w="452441">
                  <a:extLst>
                    <a:ext uri="{9D8B030D-6E8A-4147-A177-3AD203B41FA5}">
                      <a16:colId xmlns:a16="http://schemas.microsoft.com/office/drawing/2014/main" val="3632401102"/>
                    </a:ext>
                  </a:extLst>
                </a:gridCol>
                <a:gridCol w="452441">
                  <a:extLst>
                    <a:ext uri="{9D8B030D-6E8A-4147-A177-3AD203B41FA5}">
                      <a16:colId xmlns:a16="http://schemas.microsoft.com/office/drawing/2014/main" val="2488501554"/>
                    </a:ext>
                  </a:extLst>
                </a:gridCol>
                <a:gridCol w="452441">
                  <a:extLst>
                    <a:ext uri="{9D8B030D-6E8A-4147-A177-3AD203B41FA5}">
                      <a16:colId xmlns:a16="http://schemas.microsoft.com/office/drawing/2014/main" val="1461141180"/>
                    </a:ext>
                  </a:extLst>
                </a:gridCol>
                <a:gridCol w="452441">
                  <a:extLst>
                    <a:ext uri="{9D8B030D-6E8A-4147-A177-3AD203B41FA5}">
                      <a16:colId xmlns:a16="http://schemas.microsoft.com/office/drawing/2014/main" val="2100098014"/>
                    </a:ext>
                  </a:extLst>
                </a:gridCol>
                <a:gridCol w="452441">
                  <a:extLst>
                    <a:ext uri="{9D8B030D-6E8A-4147-A177-3AD203B41FA5}">
                      <a16:colId xmlns:a16="http://schemas.microsoft.com/office/drawing/2014/main" val="2705191549"/>
                    </a:ext>
                  </a:extLst>
                </a:gridCol>
              </a:tblGrid>
              <a:tr h="433939">
                <a:tc>
                  <a:txBody>
                    <a:bodyPr/>
                    <a:lstStyle/>
                    <a:p>
                      <a:r>
                        <a:rPr lang="en-US" dirty="0"/>
                        <a:t>g</a:t>
                      </a:r>
                    </a:p>
                  </a:txBody>
                  <a:tcPr>
                    <a:lnB w="12700" cap="flat" cmpd="sng" algn="ctr">
                      <a:solidFill>
                        <a:schemeClr val="tx1"/>
                      </a:solidFill>
                      <a:prstDash val="solid"/>
                      <a:round/>
                      <a:headEnd type="none" w="med" len="med"/>
                      <a:tailEnd type="none" w="med" len="med"/>
                    </a:lnB>
                  </a:tcPr>
                </a:tc>
                <a:tc>
                  <a:txBody>
                    <a:bodyPr/>
                    <a:lstStyle/>
                    <a:p>
                      <a:r>
                        <a:rPr lang="en-US" dirty="0"/>
                        <a:t>y</a:t>
                      </a:r>
                      <a:r>
                        <a:rPr lang="en-US" baseline="-25000" dirty="0"/>
                        <a:t>1</a:t>
                      </a:r>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y</a:t>
                      </a:r>
                      <a:r>
                        <a:rPr lang="en-US" baseline="-25000" dirty="0"/>
                        <a:t>2</a:t>
                      </a:r>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y</a:t>
                      </a:r>
                      <a:r>
                        <a:rPr lang="en-US" baseline="-25000" dirty="0"/>
                        <a:t>3</a:t>
                      </a:r>
                      <a:endParaRPr lang="en-US" dirty="0"/>
                    </a:p>
                  </a:txBody>
                  <a:tcPr>
                    <a:lnB w="12700" cap="flat" cmpd="sng" algn="ctr">
                      <a:solidFill>
                        <a:schemeClr val="tx1"/>
                      </a:solidFill>
                      <a:prstDash val="solid"/>
                      <a:round/>
                      <a:headEnd type="none" w="med" len="med"/>
                      <a:tailEnd type="none" w="med" len="med"/>
                    </a:lnB>
                  </a:tcPr>
                </a:tc>
                <a:tc>
                  <a:txBody>
                    <a:bodyPr/>
                    <a:lstStyle/>
                    <a:p>
                      <a:r>
                        <a:rPr lang="en-US" baseline="0" dirty="0"/>
                        <a:t>y</a:t>
                      </a:r>
                      <a:r>
                        <a:rPr lang="en-US" baseline="-25000" dirty="0"/>
                        <a:t>4</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427138"/>
                  </a:ext>
                </a:extLst>
              </a:tr>
              <a:tr h="433939">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0377711"/>
                  </a:ext>
                </a:extLst>
              </a:tr>
              <a:tr h="433939">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3923793"/>
                  </a:ext>
                </a:extLst>
              </a:tr>
              <a:tr h="433939">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5457080"/>
                  </a:ext>
                </a:extLst>
              </a:tr>
              <a:tr h="433939">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6971825"/>
                  </a:ext>
                </a:extLst>
              </a:tr>
              <a:tr h="433939">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773389"/>
                  </a:ext>
                </a:extLst>
              </a:tr>
            </a:tbl>
          </a:graphicData>
        </a:graphic>
      </p:graphicFrame>
      <p:sp>
        <p:nvSpPr>
          <p:cNvPr id="10" name="TextBox 9">
            <a:extLst>
              <a:ext uri="{FF2B5EF4-FFF2-40B4-BE49-F238E27FC236}">
                <a16:creationId xmlns:a16="http://schemas.microsoft.com/office/drawing/2014/main" id="{25E5FC38-44C9-48F4-B845-DE79F1FFA518}"/>
              </a:ext>
            </a:extLst>
          </p:cNvPr>
          <p:cNvSpPr txBox="1"/>
          <p:nvPr/>
        </p:nvSpPr>
        <p:spPr>
          <a:xfrm>
            <a:off x="3190563" y="2921206"/>
            <a:ext cx="6057610" cy="2862322"/>
          </a:xfrm>
          <a:prstGeom prst="rect">
            <a:avLst/>
          </a:prstGeom>
          <a:noFill/>
        </p:spPr>
        <p:txBody>
          <a:bodyPr wrap="square" rtlCol="0">
            <a:spAutoFit/>
          </a:bodyPr>
          <a:lstStyle/>
          <a:p>
            <a:pPr marL="285750" indent="-285750">
              <a:buFontTx/>
              <a:buChar char="-"/>
            </a:pPr>
            <a:r>
              <a:rPr lang="en-US" dirty="0"/>
              <a:t>The response variable is defined in matrix Y (indicator response matrix)</a:t>
            </a:r>
          </a:p>
          <a:p>
            <a:pPr marL="285750" indent="-285750">
              <a:buFontTx/>
              <a:buChar char="-"/>
            </a:pPr>
            <a:r>
              <a:rPr lang="en-US" dirty="0"/>
              <a:t>Y is a matrix of 0’s and 1’s with each row having a single 1.</a:t>
            </a:r>
          </a:p>
          <a:p>
            <a:pPr marL="285750" indent="-285750">
              <a:buFontTx/>
              <a:buChar char="-"/>
            </a:pPr>
            <a:r>
              <a:rPr lang="en-US" dirty="0"/>
              <a:t>For example row one is for pixel one from the training data that tell us this pixel is in class 3.</a:t>
            </a:r>
          </a:p>
          <a:p>
            <a:pPr marL="285750" indent="-285750">
              <a:buFontTx/>
              <a:buChar char="-"/>
            </a:pPr>
            <a:r>
              <a:rPr lang="en-US" dirty="0"/>
              <a:t>The </a:t>
            </a:r>
            <a:r>
              <a:rPr lang="en-US" dirty="0" err="1"/>
              <a:t>i’th</a:t>
            </a:r>
            <a:r>
              <a:rPr lang="en-US" dirty="0"/>
              <a:t>  pixel of interest has covariate (predictors) values x</a:t>
            </a:r>
            <a:r>
              <a:rPr lang="en-US" baseline="-25000" dirty="0"/>
              <a:t>i1</a:t>
            </a:r>
            <a:r>
              <a:rPr lang="en-US" dirty="0"/>
              <a:t>, . . . , </a:t>
            </a:r>
            <a:r>
              <a:rPr lang="en-US" dirty="0" err="1"/>
              <a:t>x</a:t>
            </a:r>
            <a:r>
              <a:rPr lang="en-US" baseline="-25000" dirty="0" err="1"/>
              <a:t>ip</a:t>
            </a:r>
            <a:r>
              <a:rPr lang="en-US" dirty="0"/>
              <a:t> that will be represented by </a:t>
            </a:r>
            <a:r>
              <a:rPr lang="en-US" dirty="0" err="1"/>
              <a:t>X</a:t>
            </a:r>
            <a:r>
              <a:rPr lang="en-US" baseline="-25000" dirty="0" err="1"/>
              <a:t>N×p</a:t>
            </a:r>
            <a:r>
              <a:rPr lang="en-US" dirty="0"/>
              <a:t>. </a:t>
            </a:r>
          </a:p>
          <a:p>
            <a:pPr marL="285750" indent="-285750">
              <a:buFontTx/>
              <a:buChar char="-"/>
            </a:pPr>
            <a:endParaRPr lang="en-US" dirty="0"/>
          </a:p>
          <a:p>
            <a:r>
              <a:rPr lang="en-US" b="1" dirty="0"/>
              <a:t>Goal</a:t>
            </a:r>
          </a:p>
          <a:p>
            <a:r>
              <a:rPr lang="en-US" dirty="0"/>
              <a:t>Goal is to find a linear model between </a:t>
            </a:r>
            <a:r>
              <a:rPr lang="en-US" b="1" dirty="0"/>
              <a:t>X </a:t>
            </a:r>
            <a:r>
              <a:rPr lang="en-US" dirty="0"/>
              <a:t>and </a:t>
            </a:r>
            <a:r>
              <a:rPr lang="en-US" b="1" dirty="0"/>
              <a:t>Y.</a:t>
            </a:r>
          </a:p>
        </p:txBody>
      </p:sp>
      <p:graphicFrame>
        <p:nvGraphicFramePr>
          <p:cNvPr id="11" name="Table 10">
            <a:extLst>
              <a:ext uri="{FF2B5EF4-FFF2-40B4-BE49-F238E27FC236}">
                <a16:creationId xmlns:a16="http://schemas.microsoft.com/office/drawing/2014/main" id="{9800E947-7D05-46CD-8361-C2D3B885E2AD}"/>
              </a:ext>
            </a:extLst>
          </p:cNvPr>
          <p:cNvGraphicFramePr>
            <a:graphicFrameLocks noGrp="1"/>
          </p:cNvGraphicFramePr>
          <p:nvPr>
            <p:extLst>
              <p:ext uri="{D42A27DB-BD31-4B8C-83A1-F6EECF244321}">
                <p14:modId xmlns:p14="http://schemas.microsoft.com/office/powerpoint/2010/main" val="3268246290"/>
              </p:ext>
            </p:extLst>
          </p:nvPr>
        </p:nvGraphicFramePr>
        <p:xfrm>
          <a:off x="9433367" y="2742590"/>
          <a:ext cx="2466503" cy="2603634"/>
        </p:xfrm>
        <a:graphic>
          <a:graphicData uri="http://schemas.openxmlformats.org/drawingml/2006/table">
            <a:tbl>
              <a:tblPr firstRow="1" bandRow="1">
                <a:tableStyleId>{5940675A-B579-460E-94D1-54222C63F5DA}</a:tableStyleId>
              </a:tblPr>
              <a:tblGrid>
                <a:gridCol w="656739">
                  <a:extLst>
                    <a:ext uri="{9D8B030D-6E8A-4147-A177-3AD203B41FA5}">
                      <a16:colId xmlns:a16="http://schemas.microsoft.com/office/drawing/2014/main" val="3632401102"/>
                    </a:ext>
                  </a:extLst>
                </a:gridCol>
                <a:gridCol w="452441">
                  <a:extLst>
                    <a:ext uri="{9D8B030D-6E8A-4147-A177-3AD203B41FA5}">
                      <a16:colId xmlns:a16="http://schemas.microsoft.com/office/drawing/2014/main" val="2488501554"/>
                    </a:ext>
                  </a:extLst>
                </a:gridCol>
                <a:gridCol w="452441">
                  <a:extLst>
                    <a:ext uri="{9D8B030D-6E8A-4147-A177-3AD203B41FA5}">
                      <a16:colId xmlns:a16="http://schemas.microsoft.com/office/drawing/2014/main" val="1461141180"/>
                    </a:ext>
                  </a:extLst>
                </a:gridCol>
                <a:gridCol w="452441">
                  <a:extLst>
                    <a:ext uri="{9D8B030D-6E8A-4147-A177-3AD203B41FA5}">
                      <a16:colId xmlns:a16="http://schemas.microsoft.com/office/drawing/2014/main" val="2100098014"/>
                    </a:ext>
                  </a:extLst>
                </a:gridCol>
                <a:gridCol w="452441">
                  <a:extLst>
                    <a:ext uri="{9D8B030D-6E8A-4147-A177-3AD203B41FA5}">
                      <a16:colId xmlns:a16="http://schemas.microsoft.com/office/drawing/2014/main" val="2705191549"/>
                    </a:ext>
                  </a:extLst>
                </a:gridCol>
              </a:tblGrid>
              <a:tr h="433939">
                <a:tc>
                  <a:txBody>
                    <a:bodyPr/>
                    <a:lstStyle/>
                    <a:p>
                      <a:r>
                        <a:rPr lang="en-US" dirty="0"/>
                        <a:t>pixel</a:t>
                      </a:r>
                    </a:p>
                  </a:txBody>
                  <a:tcPr>
                    <a:lnB w="12700" cap="flat" cmpd="sng" algn="ctr">
                      <a:solidFill>
                        <a:schemeClr val="tx1"/>
                      </a:solidFill>
                      <a:prstDash val="solid"/>
                      <a:round/>
                      <a:headEnd type="none" w="med" len="med"/>
                      <a:tailEnd type="none" w="med" len="med"/>
                    </a:lnB>
                  </a:tcPr>
                </a:tc>
                <a:tc>
                  <a:txBody>
                    <a:bodyPr/>
                    <a:lstStyle/>
                    <a:p>
                      <a:r>
                        <a:rPr lang="en-US" dirty="0"/>
                        <a:t>x</a:t>
                      </a:r>
                      <a:r>
                        <a:rPr lang="en-US" baseline="-25000" dirty="0"/>
                        <a:t>1</a:t>
                      </a:r>
                      <a:endParaRPr lang="en-US" dirty="0"/>
                    </a:p>
                  </a:txBody>
                  <a:tcPr>
                    <a:lnB w="12700" cap="flat" cmpd="sng" algn="ctr">
                      <a:solidFill>
                        <a:schemeClr val="tx1"/>
                      </a:solidFill>
                      <a:prstDash val="solid"/>
                      <a:round/>
                      <a:headEnd type="none" w="med" len="med"/>
                      <a:tailEnd type="none" w="med" len="med"/>
                    </a:lnB>
                  </a:tcPr>
                </a:tc>
                <a:tc>
                  <a:txBody>
                    <a:bodyPr/>
                    <a:lstStyle/>
                    <a:p>
                      <a:r>
                        <a:rPr lang="en-US" baseline="0" dirty="0"/>
                        <a:t>x</a:t>
                      </a:r>
                      <a:r>
                        <a:rPr lang="en-US" baseline="-25000" dirty="0"/>
                        <a:t>2</a:t>
                      </a:r>
                      <a:endParaRPr lang="en-US" dirty="0"/>
                    </a:p>
                  </a:txBody>
                  <a:tcPr>
                    <a:lnB w="12700" cap="flat" cmpd="sng" algn="ctr">
                      <a:solidFill>
                        <a:schemeClr val="tx1"/>
                      </a:solidFill>
                      <a:prstDash val="solid"/>
                      <a:round/>
                      <a:headEnd type="none" w="med" len="med"/>
                      <a:tailEnd type="none" w="med" len="med"/>
                    </a:lnB>
                  </a:tcPr>
                </a:tc>
                <a:tc>
                  <a:txBody>
                    <a:bodyPr/>
                    <a:lstStyle/>
                    <a:p>
                      <a:r>
                        <a:rPr lang="en-US" dirty="0"/>
                        <a:t>x</a:t>
                      </a:r>
                      <a:r>
                        <a:rPr lang="en-US" baseline="-25000" dirty="0"/>
                        <a:t>3</a:t>
                      </a:r>
                      <a:endParaRPr lang="en-US" dirty="0"/>
                    </a:p>
                  </a:txBody>
                  <a:tcPr>
                    <a:lnB w="12700" cap="flat" cmpd="sng" algn="ctr">
                      <a:solidFill>
                        <a:schemeClr val="tx1"/>
                      </a:solidFill>
                      <a:prstDash val="solid"/>
                      <a:round/>
                      <a:headEnd type="none" w="med" len="med"/>
                      <a:tailEnd type="none" w="med" len="med"/>
                    </a:lnB>
                  </a:tcPr>
                </a:tc>
                <a:tc>
                  <a:txBody>
                    <a:bodyPr/>
                    <a:lstStyle/>
                    <a:p>
                      <a:r>
                        <a:rPr lang="en-US" baseline="0" dirty="0"/>
                        <a:t>X</a:t>
                      </a:r>
                      <a:r>
                        <a:rPr lang="en-US" baseline="-25000" dirty="0"/>
                        <a:t>4</a:t>
                      </a:r>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9427138"/>
                  </a:ext>
                </a:extLst>
              </a:tr>
              <a:tr h="433939">
                <a:tc>
                  <a:txBody>
                    <a:bodyPr/>
                    <a:lstStyle/>
                    <a:p>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30377711"/>
                  </a:ext>
                </a:extLst>
              </a:tr>
              <a:tr h="433939">
                <a:tc>
                  <a:txBody>
                    <a:bodyPr/>
                    <a:lstStyle/>
                    <a:p>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3923793"/>
                  </a:ext>
                </a:extLst>
              </a:tr>
              <a:tr h="433939">
                <a:tc>
                  <a:txBody>
                    <a:bodyPr/>
                    <a:lstStyle/>
                    <a:p>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5457080"/>
                  </a:ext>
                </a:extLst>
              </a:tr>
              <a:tr h="433939">
                <a:tc>
                  <a:txBody>
                    <a:bodyPr/>
                    <a:lstStyle/>
                    <a:p>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86971825"/>
                  </a:ext>
                </a:extLst>
              </a:tr>
              <a:tr h="433939">
                <a:tc>
                  <a:txBody>
                    <a:bodyPr/>
                    <a:lstStyle/>
                    <a:p>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a:t>
                      </a: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a:t>
                      </a: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9773389"/>
                  </a:ext>
                </a:extLst>
              </a:tr>
            </a:tbl>
          </a:graphicData>
        </a:graphic>
      </p:graphicFrame>
      <p:sp>
        <p:nvSpPr>
          <p:cNvPr id="12" name="TextBox 11">
            <a:extLst>
              <a:ext uri="{FF2B5EF4-FFF2-40B4-BE49-F238E27FC236}">
                <a16:creationId xmlns:a16="http://schemas.microsoft.com/office/drawing/2014/main" id="{626B0717-DABE-429C-B6F0-86E171CC33B7}"/>
              </a:ext>
            </a:extLst>
          </p:cNvPr>
          <p:cNvSpPr txBox="1"/>
          <p:nvPr/>
        </p:nvSpPr>
        <p:spPr>
          <a:xfrm>
            <a:off x="9454417" y="2272072"/>
            <a:ext cx="2610637" cy="369332"/>
          </a:xfrm>
          <a:prstGeom prst="rect">
            <a:avLst/>
          </a:prstGeom>
          <a:noFill/>
        </p:spPr>
        <p:txBody>
          <a:bodyPr wrap="square" rtlCol="0">
            <a:spAutoFit/>
          </a:bodyPr>
          <a:lstStyle/>
          <a:p>
            <a:r>
              <a:rPr lang="en-US" i="1" dirty="0"/>
              <a:t>The predictor matrix (</a:t>
            </a:r>
            <a:r>
              <a:rPr lang="en-US" b="1" i="1" dirty="0"/>
              <a:t>X</a:t>
            </a:r>
            <a:r>
              <a:rPr lang="en-US" i="1" dirty="0"/>
              <a:t>)</a:t>
            </a:r>
          </a:p>
        </p:txBody>
      </p:sp>
    </p:spTree>
    <p:extLst>
      <p:ext uri="{BB962C8B-B14F-4D97-AF65-F5344CB8AC3E}">
        <p14:creationId xmlns:p14="http://schemas.microsoft.com/office/powerpoint/2010/main" val="4267288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E853473B-3364-4088-B50B-D1AA2767F401}"/>
              </a:ext>
            </a:extLst>
          </p:cNvPr>
          <p:cNvSpPr/>
          <p:nvPr/>
        </p:nvSpPr>
        <p:spPr>
          <a:xfrm>
            <a:off x="426128" y="1079869"/>
            <a:ext cx="1909946" cy="369332"/>
          </a:xfrm>
          <a:prstGeom prst="rect">
            <a:avLst/>
          </a:prstGeom>
        </p:spPr>
        <p:txBody>
          <a:bodyPr wrap="none">
            <a:spAutoFit/>
          </a:bodyPr>
          <a:lstStyle/>
          <a:p>
            <a:r>
              <a:rPr lang="en-US" b="1" dirty="0"/>
              <a:t>Linear Regression </a:t>
            </a:r>
            <a:endParaRPr lang="en-US" dirty="0"/>
          </a:p>
        </p:txBody>
      </p:sp>
      <p:sp>
        <p:nvSpPr>
          <p:cNvPr id="3" name="Rectangle 2">
            <a:extLst>
              <a:ext uri="{FF2B5EF4-FFF2-40B4-BE49-F238E27FC236}">
                <a16:creationId xmlns:a16="http://schemas.microsoft.com/office/drawing/2014/main" id="{064F15CF-3A08-45CD-AC34-D1566EAF4DD4}"/>
              </a:ext>
            </a:extLst>
          </p:cNvPr>
          <p:cNvSpPr/>
          <p:nvPr/>
        </p:nvSpPr>
        <p:spPr>
          <a:xfrm>
            <a:off x="816507" y="1765589"/>
            <a:ext cx="6068008" cy="369332"/>
          </a:xfrm>
          <a:prstGeom prst="rect">
            <a:avLst/>
          </a:prstGeom>
        </p:spPr>
        <p:txBody>
          <a:bodyPr wrap="none">
            <a:spAutoFit/>
          </a:bodyPr>
          <a:lstStyle/>
          <a:p>
            <a:r>
              <a:rPr lang="en-US" dirty="0"/>
              <a:t>Fit a linear regression model for each </a:t>
            </a:r>
            <a:r>
              <a:rPr lang="en-US" dirty="0" err="1"/>
              <a:t>Y</a:t>
            </a:r>
            <a:r>
              <a:rPr lang="en-US" baseline="-25000" dirty="0" err="1"/>
              <a:t>k</a:t>
            </a:r>
            <a:r>
              <a:rPr lang="en-US" dirty="0"/>
              <a:t> , k = 1, 2, ...,K, using X:</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18E7375-1824-4DAB-B3CB-3749A9392B55}"/>
                  </a:ext>
                </a:extLst>
              </p:cNvPr>
              <p:cNvSpPr/>
              <p:nvPr/>
            </p:nvSpPr>
            <p:spPr>
              <a:xfrm>
                <a:off x="4618091" y="2359241"/>
                <a:ext cx="2464585" cy="461665"/>
              </a:xfrm>
              <a:prstGeom prst="rect">
                <a:avLst/>
              </a:prstGeom>
            </p:spPr>
            <p:txBody>
              <a:bodyPr wrap="none">
                <a:spAutoFit/>
              </a:bodyPr>
              <a:lstStyle/>
              <a:p>
                <a14:m>
                  <m:oMath xmlns:m="http://schemas.openxmlformats.org/officeDocument/2006/math">
                    <m:acc>
                      <m:accPr>
                        <m:chr m:val="̂"/>
                        <m:ctrlPr>
                          <a:rPr lang="fr-FR" sz="2400" i="1" dirty="0" smtClean="0">
                            <a:latin typeface="Cambria Math" panose="02040503050406030204" pitchFamily="18" charset="0"/>
                          </a:rPr>
                        </m:ctrlPr>
                      </m:accPr>
                      <m:e>
                        <m:r>
                          <a:rPr lang="en-US" sz="2400" b="0" i="1" dirty="0" smtClean="0">
                            <a:latin typeface="Cambria Math" panose="02040503050406030204" pitchFamily="18" charset="0"/>
                          </a:rPr>
                          <m:t>𝑦</m:t>
                        </m:r>
                      </m:e>
                    </m:acc>
                  </m:oMath>
                </a14:m>
                <a:r>
                  <a:rPr lang="fr-FR" sz="2400" baseline="-25000" dirty="0"/>
                  <a:t>k</a:t>
                </a:r>
                <a:r>
                  <a:rPr lang="fr-FR" sz="2400" dirty="0"/>
                  <a:t> = X(X </a:t>
                </a:r>
                <a:r>
                  <a:rPr lang="fr-FR" sz="2400" baseline="30000" dirty="0"/>
                  <a:t>T</a:t>
                </a:r>
                <a:r>
                  <a:rPr lang="fr-FR" sz="2400" dirty="0"/>
                  <a:t>X) </a:t>
                </a:r>
                <a:r>
                  <a:rPr lang="fr-FR" sz="2400" baseline="30000" dirty="0"/>
                  <a:t>−1</a:t>
                </a:r>
                <a:r>
                  <a:rPr lang="fr-FR" sz="2400" dirty="0"/>
                  <a:t>X</a:t>
                </a:r>
                <a:r>
                  <a:rPr lang="fr-FR" sz="2400" baseline="30000" dirty="0"/>
                  <a:t> T</a:t>
                </a:r>
                <a:r>
                  <a:rPr lang="fr-FR" sz="2400" dirty="0"/>
                  <a:t> </a:t>
                </a:r>
                <a:r>
                  <a:rPr lang="fr-FR" sz="2400" dirty="0" err="1"/>
                  <a:t>y</a:t>
                </a:r>
                <a:r>
                  <a:rPr lang="fr-FR" sz="2400" baseline="-25000" dirty="0" err="1"/>
                  <a:t>k</a:t>
                </a:r>
                <a:endParaRPr lang="en-US" sz="2400" baseline="-25000" dirty="0"/>
              </a:p>
            </p:txBody>
          </p:sp>
        </mc:Choice>
        <mc:Fallback>
          <p:sp>
            <p:nvSpPr>
              <p:cNvPr id="4" name="Rectangle 3">
                <a:extLst>
                  <a:ext uri="{FF2B5EF4-FFF2-40B4-BE49-F238E27FC236}">
                    <a16:creationId xmlns:a16="http://schemas.microsoft.com/office/drawing/2014/main" id="{118E7375-1824-4DAB-B3CB-3749A9392B55}"/>
                  </a:ext>
                </a:extLst>
              </p:cNvPr>
              <p:cNvSpPr>
                <a:spLocks noRot="1" noChangeAspect="1" noMove="1" noResize="1" noEditPoints="1" noAdjustHandles="1" noChangeArrowheads="1" noChangeShapeType="1" noTextEdit="1"/>
              </p:cNvSpPr>
              <p:nvPr/>
            </p:nvSpPr>
            <p:spPr>
              <a:xfrm>
                <a:off x="4618091" y="2359241"/>
                <a:ext cx="2464585" cy="461665"/>
              </a:xfrm>
              <a:prstGeom prst="rect">
                <a:avLst/>
              </a:prstGeom>
              <a:blipFill>
                <a:blip r:embed="rId2"/>
                <a:stretch>
                  <a:fillRect l="-743" t="-10526" r="-495" b="-28947"/>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916AF46-EB94-47DF-986C-6C3F07D2CCEE}"/>
              </a:ext>
            </a:extLst>
          </p:cNvPr>
          <p:cNvSpPr/>
          <p:nvPr/>
        </p:nvSpPr>
        <p:spPr>
          <a:xfrm>
            <a:off x="852916" y="3137029"/>
            <a:ext cx="2489336" cy="369332"/>
          </a:xfrm>
          <a:prstGeom prst="rect">
            <a:avLst/>
          </a:prstGeom>
        </p:spPr>
        <p:txBody>
          <a:bodyPr wrap="none">
            <a:spAutoFit/>
          </a:bodyPr>
          <a:lstStyle/>
          <a:p>
            <a:r>
              <a:rPr lang="es-ES" dirty="0"/>
              <a:t>Define Y = (y</a:t>
            </a:r>
            <a:r>
              <a:rPr lang="es-ES" baseline="-25000" dirty="0"/>
              <a:t>1</a:t>
            </a:r>
            <a:r>
              <a:rPr lang="es-ES" dirty="0"/>
              <a:t>, y</a:t>
            </a:r>
            <a:r>
              <a:rPr lang="es-ES" baseline="-25000" dirty="0"/>
              <a:t>2</a:t>
            </a:r>
            <a:r>
              <a:rPr lang="es-ES" dirty="0"/>
              <a:t>, ..., </a:t>
            </a:r>
            <a:r>
              <a:rPr lang="es-ES" dirty="0" err="1"/>
              <a:t>y</a:t>
            </a:r>
            <a:r>
              <a:rPr lang="es-ES" baseline="-25000" dirty="0" err="1"/>
              <a:t>k</a:t>
            </a:r>
            <a:r>
              <a:rPr lang="es-ES" dirty="0"/>
              <a:t> ):</a:t>
            </a:r>
            <a:endParaRPr lang="en-US" dirty="0"/>
          </a:p>
        </p:txBody>
      </p:sp>
      <p:pic>
        <p:nvPicPr>
          <p:cNvPr id="7" name="Picture 6">
            <a:extLst>
              <a:ext uri="{FF2B5EF4-FFF2-40B4-BE49-F238E27FC236}">
                <a16:creationId xmlns:a16="http://schemas.microsoft.com/office/drawing/2014/main" id="{5F2888C9-405A-42C5-BF55-01C83F1CD32E}"/>
              </a:ext>
            </a:extLst>
          </p:cNvPr>
          <p:cNvPicPr>
            <a:picLocks noChangeAspect="1"/>
          </p:cNvPicPr>
          <p:nvPr/>
        </p:nvPicPr>
        <p:blipFill>
          <a:blip r:embed="rId3"/>
          <a:stretch>
            <a:fillRect/>
          </a:stretch>
        </p:blipFill>
        <p:spPr>
          <a:xfrm>
            <a:off x="4618091" y="3390179"/>
            <a:ext cx="2971800" cy="552450"/>
          </a:xfrm>
          <a:prstGeom prst="rect">
            <a:avLst/>
          </a:prstGeom>
        </p:spPr>
      </p:pic>
      <p:pic>
        <p:nvPicPr>
          <p:cNvPr id="9" name="Picture 8">
            <a:extLst>
              <a:ext uri="{FF2B5EF4-FFF2-40B4-BE49-F238E27FC236}">
                <a16:creationId xmlns:a16="http://schemas.microsoft.com/office/drawing/2014/main" id="{66D45E77-F465-46CA-9612-2BD688C69577}"/>
              </a:ext>
            </a:extLst>
          </p:cNvPr>
          <p:cNvPicPr>
            <a:picLocks noChangeAspect="1"/>
          </p:cNvPicPr>
          <p:nvPr/>
        </p:nvPicPr>
        <p:blipFill>
          <a:blip r:embed="rId4"/>
          <a:stretch>
            <a:fillRect/>
          </a:stretch>
        </p:blipFill>
        <p:spPr>
          <a:xfrm>
            <a:off x="4743318" y="3942629"/>
            <a:ext cx="2419350" cy="361950"/>
          </a:xfrm>
          <a:prstGeom prst="rect">
            <a:avLst/>
          </a:prstGeom>
        </p:spPr>
      </p:pic>
      <p:sp>
        <p:nvSpPr>
          <p:cNvPr id="10" name="Rectangle 9">
            <a:extLst>
              <a:ext uri="{FF2B5EF4-FFF2-40B4-BE49-F238E27FC236}">
                <a16:creationId xmlns:a16="http://schemas.microsoft.com/office/drawing/2014/main" id="{0EA3BC4D-5E65-40A2-A513-59B4EF5703C3}"/>
              </a:ext>
            </a:extLst>
          </p:cNvPr>
          <p:cNvSpPr/>
          <p:nvPr/>
        </p:nvSpPr>
        <p:spPr>
          <a:xfrm>
            <a:off x="844947" y="4576953"/>
            <a:ext cx="5732147" cy="1477328"/>
          </a:xfrm>
          <a:prstGeom prst="rect">
            <a:avLst/>
          </a:prstGeom>
        </p:spPr>
        <p:txBody>
          <a:bodyPr wrap="none">
            <a:spAutoFit/>
          </a:bodyPr>
          <a:lstStyle/>
          <a:p>
            <a:r>
              <a:rPr lang="en-US" dirty="0">
                <a:latin typeface="CMR10"/>
              </a:rPr>
              <a:t>A new observation with input </a:t>
            </a:r>
            <a:r>
              <a:rPr lang="en-US" dirty="0">
                <a:latin typeface="CMMI10"/>
              </a:rPr>
              <a:t>x </a:t>
            </a:r>
            <a:r>
              <a:rPr lang="en-US" dirty="0">
                <a:latin typeface="CMR10"/>
              </a:rPr>
              <a:t>is classified as follows:</a:t>
            </a:r>
          </a:p>
          <a:p>
            <a:endParaRPr lang="en-US" dirty="0">
              <a:latin typeface="CMR10"/>
            </a:endParaRPr>
          </a:p>
          <a:p>
            <a:pPr marL="285750" indent="-285750">
              <a:buFontTx/>
              <a:buChar char="-"/>
            </a:pPr>
            <a:r>
              <a:rPr lang="en-US" dirty="0"/>
              <a:t>compute the fitted output:</a:t>
            </a:r>
          </a:p>
          <a:p>
            <a:pPr marL="285750" indent="-285750">
              <a:buFontTx/>
              <a:buChar char="-"/>
            </a:pPr>
            <a:endParaRPr lang="en-US" dirty="0"/>
          </a:p>
          <a:p>
            <a:pPr marL="285750" indent="-285750">
              <a:buFontTx/>
              <a:buChar char="-"/>
            </a:pPr>
            <a:r>
              <a:rPr lang="en-US" dirty="0"/>
              <a:t>identify the largest component and classify accordingly: </a:t>
            </a:r>
          </a:p>
        </p:txBody>
      </p:sp>
      <p:sp>
        <p:nvSpPr>
          <p:cNvPr id="11" name="TextBox 10">
            <a:extLst>
              <a:ext uri="{FF2B5EF4-FFF2-40B4-BE49-F238E27FC236}">
                <a16:creationId xmlns:a16="http://schemas.microsoft.com/office/drawing/2014/main" id="{8E5BA631-F677-4121-8B80-BA54E86AD81A}"/>
              </a:ext>
            </a:extLst>
          </p:cNvPr>
          <p:cNvSpPr txBox="1"/>
          <p:nvPr/>
        </p:nvSpPr>
        <p:spPr>
          <a:xfrm>
            <a:off x="4328932" y="5694744"/>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BAC26293-AF6E-4206-9B28-A4F002F72C4F}"/>
              </a:ext>
            </a:extLst>
          </p:cNvPr>
          <p:cNvPicPr>
            <a:picLocks noChangeAspect="1"/>
          </p:cNvPicPr>
          <p:nvPr/>
        </p:nvPicPr>
        <p:blipFill>
          <a:blip r:embed="rId5"/>
          <a:stretch>
            <a:fillRect/>
          </a:stretch>
        </p:blipFill>
        <p:spPr>
          <a:xfrm>
            <a:off x="3723444" y="5130136"/>
            <a:ext cx="1580438" cy="317468"/>
          </a:xfrm>
          <a:prstGeom prst="rect">
            <a:avLst/>
          </a:prstGeom>
        </p:spPr>
      </p:pic>
      <p:pic>
        <p:nvPicPr>
          <p:cNvPr id="13" name="Picture 12">
            <a:extLst>
              <a:ext uri="{FF2B5EF4-FFF2-40B4-BE49-F238E27FC236}">
                <a16:creationId xmlns:a16="http://schemas.microsoft.com/office/drawing/2014/main" id="{2B29177D-BA8A-4220-9D2D-47CE6199E63F}"/>
              </a:ext>
            </a:extLst>
          </p:cNvPr>
          <p:cNvPicPr>
            <a:picLocks noChangeAspect="1"/>
          </p:cNvPicPr>
          <p:nvPr/>
        </p:nvPicPr>
        <p:blipFill>
          <a:blip r:embed="rId6"/>
          <a:stretch>
            <a:fillRect/>
          </a:stretch>
        </p:blipFill>
        <p:spPr>
          <a:xfrm>
            <a:off x="4826643" y="6074242"/>
            <a:ext cx="3048000" cy="504825"/>
          </a:xfrm>
          <a:prstGeom prst="rect">
            <a:avLst/>
          </a:prstGeom>
        </p:spPr>
      </p:pic>
    </p:spTree>
    <p:extLst>
      <p:ext uri="{BB962C8B-B14F-4D97-AF65-F5344CB8AC3E}">
        <p14:creationId xmlns:p14="http://schemas.microsoft.com/office/powerpoint/2010/main" val="983776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45E1EDB2-78C7-4613-9E21-EF54E72EBD67}"/>
              </a:ext>
            </a:extLst>
          </p:cNvPr>
          <p:cNvPicPr>
            <a:picLocks noChangeAspect="1"/>
          </p:cNvPicPr>
          <p:nvPr/>
        </p:nvPicPr>
        <p:blipFill>
          <a:blip r:embed="rId2"/>
          <a:stretch>
            <a:fillRect/>
          </a:stretch>
        </p:blipFill>
        <p:spPr>
          <a:xfrm>
            <a:off x="6331352" y="864666"/>
            <a:ext cx="3037691" cy="827789"/>
          </a:xfrm>
          <a:prstGeom prst="rect">
            <a:avLst/>
          </a:prstGeom>
        </p:spPr>
      </p:pic>
      <p:sp>
        <p:nvSpPr>
          <p:cNvPr id="3" name="TextBox 2">
            <a:extLst>
              <a:ext uri="{FF2B5EF4-FFF2-40B4-BE49-F238E27FC236}">
                <a16:creationId xmlns:a16="http://schemas.microsoft.com/office/drawing/2014/main" id="{51269F96-5C5C-42B2-B4E1-7FCBCD1E09A3}"/>
              </a:ext>
            </a:extLst>
          </p:cNvPr>
          <p:cNvSpPr txBox="1"/>
          <p:nvPr/>
        </p:nvSpPr>
        <p:spPr>
          <a:xfrm>
            <a:off x="941033" y="1192192"/>
            <a:ext cx="5864880" cy="369332"/>
          </a:xfrm>
          <a:prstGeom prst="rect">
            <a:avLst/>
          </a:prstGeom>
          <a:noFill/>
        </p:spPr>
        <p:txBody>
          <a:bodyPr wrap="square" rtlCol="0">
            <a:spAutoFit/>
          </a:bodyPr>
          <a:lstStyle/>
          <a:p>
            <a:r>
              <a:rPr lang="en-US" dirty="0"/>
              <a:t>This is exactly same as minimizing the objective function: </a:t>
            </a:r>
          </a:p>
        </p:txBody>
      </p:sp>
      <p:sp>
        <p:nvSpPr>
          <p:cNvPr id="4" name="Rectangle 3">
            <a:extLst>
              <a:ext uri="{FF2B5EF4-FFF2-40B4-BE49-F238E27FC236}">
                <a16:creationId xmlns:a16="http://schemas.microsoft.com/office/drawing/2014/main" id="{42D5AE7C-6FE6-4233-BE12-09DE0F78B0C9}"/>
              </a:ext>
            </a:extLst>
          </p:cNvPr>
          <p:cNvSpPr/>
          <p:nvPr/>
        </p:nvSpPr>
        <p:spPr>
          <a:xfrm>
            <a:off x="426128" y="1899683"/>
            <a:ext cx="9585973" cy="923330"/>
          </a:xfrm>
          <a:prstGeom prst="rect">
            <a:avLst/>
          </a:prstGeom>
        </p:spPr>
        <p:txBody>
          <a:bodyPr wrap="square">
            <a:spAutoFit/>
          </a:bodyPr>
          <a:lstStyle/>
          <a:p>
            <a:r>
              <a:rPr lang="en-US" dirty="0">
                <a:latin typeface="CMR10"/>
              </a:rPr>
              <a:t>There is a </a:t>
            </a:r>
            <a:r>
              <a:rPr lang="en-US" b="1" dirty="0">
                <a:latin typeface="CMR10"/>
              </a:rPr>
              <a:t>serious problem </a:t>
            </a:r>
            <a:r>
              <a:rPr lang="en-US" dirty="0">
                <a:latin typeface="CMR10"/>
              </a:rPr>
              <a:t>with the regression approach when the number of classes </a:t>
            </a:r>
            <a:r>
              <a:rPr lang="en-US" dirty="0">
                <a:latin typeface="CMMI10"/>
              </a:rPr>
              <a:t>K </a:t>
            </a:r>
            <a:r>
              <a:rPr lang="en-US" dirty="0">
                <a:latin typeface="CMSY10~42"/>
              </a:rPr>
              <a:t>≥</a:t>
            </a:r>
            <a:r>
              <a:rPr lang="en-US" dirty="0">
                <a:latin typeface="CMR10"/>
              </a:rPr>
              <a:t>3, especially prevalent when </a:t>
            </a:r>
            <a:r>
              <a:rPr lang="en-US" dirty="0">
                <a:latin typeface="CMMI10"/>
              </a:rPr>
              <a:t>K </a:t>
            </a:r>
            <a:r>
              <a:rPr lang="en-US" dirty="0">
                <a:latin typeface="CMR10"/>
              </a:rPr>
              <a:t>is large. </a:t>
            </a:r>
            <a:r>
              <a:rPr lang="en-US" dirty="0"/>
              <a:t>Because of the rigid nature of the regression model, classes can be masked by others.</a:t>
            </a:r>
          </a:p>
        </p:txBody>
      </p:sp>
      <p:pic>
        <p:nvPicPr>
          <p:cNvPr id="7" name="Picture 6">
            <a:extLst>
              <a:ext uri="{FF2B5EF4-FFF2-40B4-BE49-F238E27FC236}">
                <a16:creationId xmlns:a16="http://schemas.microsoft.com/office/drawing/2014/main" id="{AABBE3BF-EFDF-4ABB-A04B-F8F639B8F636}"/>
              </a:ext>
            </a:extLst>
          </p:cNvPr>
          <p:cNvPicPr>
            <a:picLocks noChangeAspect="1"/>
          </p:cNvPicPr>
          <p:nvPr/>
        </p:nvPicPr>
        <p:blipFill>
          <a:blip r:embed="rId3"/>
          <a:stretch>
            <a:fillRect/>
          </a:stretch>
        </p:blipFill>
        <p:spPr>
          <a:xfrm>
            <a:off x="5573468" y="2696284"/>
            <a:ext cx="3260577" cy="3381838"/>
          </a:xfrm>
          <a:prstGeom prst="rect">
            <a:avLst/>
          </a:prstGeom>
        </p:spPr>
      </p:pic>
      <p:sp>
        <p:nvSpPr>
          <p:cNvPr id="9" name="TextBox 8">
            <a:extLst>
              <a:ext uri="{FF2B5EF4-FFF2-40B4-BE49-F238E27FC236}">
                <a16:creationId xmlns:a16="http://schemas.microsoft.com/office/drawing/2014/main" id="{5E1D72C1-606C-4317-82FA-4D8F72753D8F}"/>
              </a:ext>
            </a:extLst>
          </p:cNvPr>
          <p:cNvSpPr txBox="1"/>
          <p:nvPr/>
        </p:nvSpPr>
        <p:spPr>
          <a:xfrm>
            <a:off x="227481" y="3370819"/>
            <a:ext cx="5235769" cy="2031325"/>
          </a:xfrm>
          <a:prstGeom prst="rect">
            <a:avLst/>
          </a:prstGeom>
          <a:noFill/>
        </p:spPr>
        <p:txBody>
          <a:bodyPr wrap="square" rtlCol="0">
            <a:spAutoFit/>
          </a:bodyPr>
          <a:lstStyle/>
          <a:p>
            <a:pPr marL="285750" indent="-285750">
              <a:buFontTx/>
              <a:buChar char="-"/>
            </a:pPr>
            <a:r>
              <a:rPr lang="en-US" dirty="0"/>
              <a:t>The rigid nature of linear regression totally missed the middle class. This is called </a:t>
            </a:r>
            <a:r>
              <a:rPr lang="en-US" b="1" i="1" dirty="0"/>
              <a:t>masking problem</a:t>
            </a:r>
            <a:r>
              <a:rPr lang="en-US" i="1" dirty="0"/>
              <a:t>.</a:t>
            </a:r>
          </a:p>
          <a:p>
            <a:pPr marL="285750" indent="-285750">
              <a:buFontTx/>
              <a:buChar char="-"/>
            </a:pPr>
            <a:r>
              <a:rPr lang="en-US" dirty="0"/>
              <a:t>A loose but general rule is that if K ≥ 3 classes are lined up, polynomial terms up to degree K-1 might be needed to resolve them</a:t>
            </a:r>
            <a:r>
              <a:rPr lang="en-US" i="1" dirty="0"/>
              <a:t>. </a:t>
            </a:r>
          </a:p>
          <a:p>
            <a:pPr marL="285750" indent="-285750">
              <a:buFontTx/>
              <a:buChar char="-"/>
            </a:pPr>
            <a:r>
              <a:rPr lang="en-US" dirty="0"/>
              <a:t>This is an extreme case, but more realistically it happens when K &gt; p.</a:t>
            </a:r>
          </a:p>
        </p:txBody>
      </p:sp>
      <p:pic>
        <p:nvPicPr>
          <p:cNvPr id="10" name="Picture 9">
            <a:extLst>
              <a:ext uri="{FF2B5EF4-FFF2-40B4-BE49-F238E27FC236}">
                <a16:creationId xmlns:a16="http://schemas.microsoft.com/office/drawing/2014/main" id="{542BFFA7-98D1-428B-B33B-B9493A5C3B7A}"/>
              </a:ext>
            </a:extLst>
          </p:cNvPr>
          <p:cNvPicPr>
            <a:picLocks noChangeAspect="1"/>
          </p:cNvPicPr>
          <p:nvPr/>
        </p:nvPicPr>
        <p:blipFill>
          <a:blip r:embed="rId4"/>
          <a:stretch>
            <a:fillRect/>
          </a:stretch>
        </p:blipFill>
        <p:spPr>
          <a:xfrm>
            <a:off x="8834045" y="2694842"/>
            <a:ext cx="3203813" cy="3383280"/>
          </a:xfrm>
          <a:prstGeom prst="rect">
            <a:avLst/>
          </a:prstGeom>
        </p:spPr>
      </p:pic>
      <p:pic>
        <p:nvPicPr>
          <p:cNvPr id="11" name="Picture 10">
            <a:extLst>
              <a:ext uri="{FF2B5EF4-FFF2-40B4-BE49-F238E27FC236}">
                <a16:creationId xmlns:a16="http://schemas.microsoft.com/office/drawing/2014/main" id="{1AED2248-8354-4DEC-83D1-125213BD982C}"/>
              </a:ext>
            </a:extLst>
          </p:cNvPr>
          <p:cNvPicPr>
            <a:picLocks noChangeAspect="1"/>
          </p:cNvPicPr>
          <p:nvPr/>
        </p:nvPicPr>
        <p:blipFill>
          <a:blip r:embed="rId5"/>
          <a:stretch>
            <a:fillRect/>
          </a:stretch>
        </p:blipFill>
        <p:spPr>
          <a:xfrm>
            <a:off x="2395537" y="1157287"/>
            <a:ext cx="7400925" cy="4543425"/>
          </a:xfrm>
          <a:prstGeom prst="rect">
            <a:avLst/>
          </a:prstGeom>
        </p:spPr>
      </p:pic>
    </p:spTree>
    <p:extLst>
      <p:ext uri="{BB962C8B-B14F-4D97-AF65-F5344CB8AC3E}">
        <p14:creationId xmlns:p14="http://schemas.microsoft.com/office/powerpoint/2010/main" val="420926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7C260947-54CF-4FB7-81A4-860849767A1B}"/>
              </a:ext>
            </a:extLst>
          </p:cNvPr>
          <p:cNvSpPr/>
          <p:nvPr/>
        </p:nvSpPr>
        <p:spPr>
          <a:xfrm>
            <a:off x="584713" y="1068294"/>
            <a:ext cx="2984728" cy="369332"/>
          </a:xfrm>
          <a:prstGeom prst="rect">
            <a:avLst/>
          </a:prstGeom>
        </p:spPr>
        <p:txBody>
          <a:bodyPr wrap="none">
            <a:spAutoFit/>
          </a:bodyPr>
          <a:lstStyle/>
          <a:p>
            <a:r>
              <a:rPr lang="en-US" b="1" dirty="0"/>
              <a:t>Linear Discriminant Analysis: </a:t>
            </a:r>
          </a:p>
        </p:txBody>
      </p:sp>
      <p:sp>
        <p:nvSpPr>
          <p:cNvPr id="6" name="Rectangle 5">
            <a:extLst>
              <a:ext uri="{FF2B5EF4-FFF2-40B4-BE49-F238E27FC236}">
                <a16:creationId xmlns:a16="http://schemas.microsoft.com/office/drawing/2014/main" id="{2481F430-AFF7-40C3-B20D-68468B443E44}"/>
              </a:ext>
            </a:extLst>
          </p:cNvPr>
          <p:cNvSpPr/>
          <p:nvPr/>
        </p:nvSpPr>
        <p:spPr>
          <a:xfrm>
            <a:off x="287230" y="1613506"/>
            <a:ext cx="10795247" cy="1200329"/>
          </a:xfrm>
          <a:prstGeom prst="rect">
            <a:avLst/>
          </a:prstGeom>
        </p:spPr>
        <p:txBody>
          <a:bodyPr wrap="square">
            <a:spAutoFit/>
          </a:bodyPr>
          <a:lstStyle/>
          <a:p>
            <a:r>
              <a:rPr lang="en-US" dirty="0"/>
              <a:t>We assume that n objects have been measured for m characteristics (variables), and that the objects originate from k different groups. Suppose that the groups consist of n</a:t>
            </a:r>
            <a:r>
              <a:rPr lang="en-US" baseline="-25000" dirty="0"/>
              <a:t>1</a:t>
            </a:r>
            <a:r>
              <a:rPr lang="en-US" dirty="0"/>
              <a:t>,..., </a:t>
            </a:r>
            <a:r>
              <a:rPr lang="en-US" dirty="0" err="1"/>
              <a:t>n</a:t>
            </a:r>
            <a:r>
              <a:rPr lang="en-US" baseline="-25000" dirty="0" err="1"/>
              <a:t>k</a:t>
            </a:r>
            <a:r>
              <a:rPr lang="en-US" dirty="0"/>
              <a:t> objects, where n</a:t>
            </a:r>
            <a:r>
              <a:rPr lang="en-US" baseline="-25000" dirty="0"/>
              <a:t>1</a:t>
            </a:r>
            <a:r>
              <a:rPr lang="en-US" dirty="0"/>
              <a:t> + n</a:t>
            </a:r>
            <a:r>
              <a:rPr lang="en-US" baseline="-25000" dirty="0"/>
              <a:t>2 </a:t>
            </a:r>
            <a:r>
              <a:rPr lang="en-US" dirty="0"/>
              <a:t>+… +</a:t>
            </a:r>
            <a:r>
              <a:rPr lang="en-US" baseline="-25000" dirty="0"/>
              <a:t> </a:t>
            </a:r>
            <a:r>
              <a:rPr lang="en-US" dirty="0" err="1"/>
              <a:t>n</a:t>
            </a:r>
            <a:r>
              <a:rPr lang="en-US" baseline="-25000" dirty="0" err="1"/>
              <a:t>k</a:t>
            </a:r>
            <a:r>
              <a:rPr lang="en-US" baseline="-25000" dirty="0"/>
              <a:t> </a:t>
            </a:r>
            <a:r>
              <a:rPr lang="en-US" dirty="0"/>
              <a:t>= n. There are two different approaches to derive a rule for discrimination between the groups, the </a:t>
            </a:r>
            <a:r>
              <a:rPr lang="en-US" i="1" dirty="0"/>
              <a:t>BAYESIAN and the FISHER approach</a:t>
            </a:r>
          </a:p>
        </p:txBody>
      </p:sp>
    </p:spTree>
    <p:extLst>
      <p:ext uri="{BB962C8B-B14F-4D97-AF65-F5344CB8AC3E}">
        <p14:creationId xmlns:p14="http://schemas.microsoft.com/office/powerpoint/2010/main" val="220264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4" name="Rectangle 3">
            <a:extLst>
              <a:ext uri="{FF2B5EF4-FFF2-40B4-BE49-F238E27FC236}">
                <a16:creationId xmlns:a16="http://schemas.microsoft.com/office/drawing/2014/main" id="{85B76ABE-5C44-4A98-B6B0-CD88C5CDD44F}"/>
              </a:ext>
            </a:extLst>
          </p:cNvPr>
          <p:cNvSpPr/>
          <p:nvPr/>
        </p:nvSpPr>
        <p:spPr>
          <a:xfrm>
            <a:off x="295346" y="864666"/>
            <a:ext cx="2832122" cy="369332"/>
          </a:xfrm>
          <a:prstGeom prst="rect">
            <a:avLst/>
          </a:prstGeom>
        </p:spPr>
        <p:txBody>
          <a:bodyPr wrap="none">
            <a:spAutoFit/>
          </a:bodyPr>
          <a:lstStyle/>
          <a:p>
            <a:r>
              <a:rPr lang="en-US" b="1" i="1" dirty="0"/>
              <a:t>Bayes Discriminant Analysis</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B579536-B458-4889-B16A-31A1D9AD8E89}"/>
                  </a:ext>
                </a:extLst>
              </p:cNvPr>
              <p:cNvSpPr/>
              <p:nvPr/>
            </p:nvSpPr>
            <p:spPr>
              <a:xfrm>
                <a:off x="232074" y="1409878"/>
                <a:ext cx="10699934" cy="646331"/>
              </a:xfrm>
              <a:prstGeom prst="rect">
                <a:avLst/>
              </a:prstGeom>
            </p:spPr>
            <p:txBody>
              <a:bodyPr wrap="square">
                <a:spAutoFit/>
              </a:bodyPr>
              <a:lstStyle/>
              <a:p>
                <a:r>
                  <a:rPr lang="en-US" dirty="0"/>
                  <a:t>For the BAYESIAN DISCRIMINANT RULE, an underlying data distribution </a:t>
                </a:r>
                <a:r>
                  <a:rPr lang="en-US" b="1" i="1" dirty="0" err="1"/>
                  <a:t>f</a:t>
                </a:r>
                <a:r>
                  <a:rPr lang="en-US" b="1" i="1" baseline="-25000" dirty="0" err="1"/>
                  <a:t>k</a:t>
                </a:r>
                <a:r>
                  <a:rPr lang="en-US" dirty="0"/>
                  <a:t> for each group k = 1, . . . , k is required, which is usually assumed to be a multivariate normal distribution with mean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𝑘</m:t>
                        </m:r>
                      </m:sub>
                    </m:sSub>
                  </m:oMath>
                </a14:m>
                <a:r>
                  <a:rPr lang="en-US" dirty="0"/>
                  <a:t> and covariance </a:t>
                </a:r>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𝑘</m:t>
                        </m:r>
                      </m:sub>
                      <m:sup/>
                      <m:e/>
                    </m:nary>
                  </m:oMath>
                </a14:m>
                <a:r>
                  <a:rPr lang="en-US" dirty="0"/>
                  <a:t>:</a:t>
                </a:r>
              </a:p>
            </p:txBody>
          </p:sp>
        </mc:Choice>
        <mc:Fallback>
          <p:sp>
            <p:nvSpPr>
              <p:cNvPr id="6" name="Rectangle 5">
                <a:extLst>
                  <a:ext uri="{FF2B5EF4-FFF2-40B4-BE49-F238E27FC236}">
                    <a16:creationId xmlns:a16="http://schemas.microsoft.com/office/drawing/2014/main" id="{3B579536-B458-4889-B16A-31A1D9AD8E89}"/>
                  </a:ext>
                </a:extLst>
              </p:cNvPr>
              <p:cNvSpPr>
                <a:spLocks noRot="1" noChangeAspect="1" noMove="1" noResize="1" noEditPoints="1" noAdjustHandles="1" noChangeArrowheads="1" noChangeShapeType="1" noTextEdit="1"/>
              </p:cNvSpPr>
              <p:nvPr/>
            </p:nvSpPr>
            <p:spPr>
              <a:xfrm>
                <a:off x="232074" y="1409878"/>
                <a:ext cx="10699934" cy="646331"/>
              </a:xfrm>
              <a:prstGeom prst="rect">
                <a:avLst/>
              </a:prstGeom>
              <a:blipFill>
                <a:blip r:embed="rId2"/>
                <a:stretch>
                  <a:fillRect l="-456" t="-26415" r="-114" b="-1056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58E66DB-488E-444B-91B4-67290116C8B6}"/>
              </a:ext>
            </a:extLst>
          </p:cNvPr>
          <p:cNvPicPr>
            <a:picLocks noChangeAspect="1"/>
          </p:cNvPicPr>
          <p:nvPr/>
        </p:nvPicPr>
        <p:blipFill>
          <a:blip r:embed="rId3"/>
          <a:stretch>
            <a:fillRect/>
          </a:stretch>
        </p:blipFill>
        <p:spPr>
          <a:xfrm>
            <a:off x="2910278" y="2056209"/>
            <a:ext cx="5343525" cy="828675"/>
          </a:xfrm>
          <a:prstGeom prst="rect">
            <a:avLst/>
          </a:prstGeom>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8319E1A-FEC3-49BA-87DA-8F0FE8C56E30}"/>
                  </a:ext>
                </a:extLst>
              </p:cNvPr>
              <p:cNvSpPr/>
              <p:nvPr/>
            </p:nvSpPr>
            <p:spPr>
              <a:xfrm>
                <a:off x="426128" y="3082686"/>
                <a:ext cx="10882338" cy="369332"/>
              </a:xfrm>
              <a:prstGeom prst="rect">
                <a:avLst/>
              </a:prstGeom>
            </p:spPr>
            <p:txBody>
              <a:bodyPr wrap="square">
                <a:spAutoFit/>
              </a:bodyPr>
              <a:lstStyle/>
              <a:p>
                <a:r>
                  <a:rPr lang="en-US" dirty="0"/>
                  <a:t>Moreover, we assume that there exists a certain PRIOR PROBABILITY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𝑖</m:t>
                        </m:r>
                      </m:sub>
                    </m:sSub>
                  </m:oMath>
                </a14:m>
                <a:r>
                  <a:rPr lang="en-US" dirty="0"/>
                  <a:t> for each group,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=1</m:t>
                    </m:r>
                  </m:oMath>
                </a14:m>
                <a:endParaRPr lang="en-US" dirty="0"/>
              </a:p>
            </p:txBody>
          </p:sp>
        </mc:Choice>
        <mc:Fallback>
          <p:sp>
            <p:nvSpPr>
              <p:cNvPr id="2" name="Rectangle 1">
                <a:extLst>
                  <a:ext uri="{FF2B5EF4-FFF2-40B4-BE49-F238E27FC236}">
                    <a16:creationId xmlns:a16="http://schemas.microsoft.com/office/drawing/2014/main" id="{38319E1A-FEC3-49BA-87DA-8F0FE8C56E30}"/>
                  </a:ext>
                </a:extLst>
              </p:cNvPr>
              <p:cNvSpPr>
                <a:spLocks noRot="1" noChangeAspect="1" noMove="1" noResize="1" noEditPoints="1" noAdjustHandles="1" noChangeArrowheads="1" noChangeShapeType="1" noTextEdit="1"/>
              </p:cNvSpPr>
              <p:nvPr/>
            </p:nvSpPr>
            <p:spPr>
              <a:xfrm>
                <a:off x="426128" y="3082686"/>
                <a:ext cx="10882338" cy="369332"/>
              </a:xfrm>
              <a:prstGeom prst="rect">
                <a:avLst/>
              </a:prstGeom>
              <a:blipFill>
                <a:blip r:embed="rId4"/>
                <a:stretch>
                  <a:fillRect l="-504" t="-10000" b="-266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F0607E-46AE-4C99-920A-AB2983E3D86D}"/>
              </a:ext>
            </a:extLst>
          </p:cNvPr>
          <p:cNvSpPr/>
          <p:nvPr/>
        </p:nvSpPr>
        <p:spPr>
          <a:xfrm>
            <a:off x="426128" y="4155329"/>
            <a:ext cx="11183280" cy="369332"/>
          </a:xfrm>
          <a:prstGeom prst="rect">
            <a:avLst/>
          </a:prstGeom>
        </p:spPr>
        <p:txBody>
          <a:bodyPr wrap="square">
            <a:spAutoFit/>
          </a:bodyPr>
          <a:lstStyle/>
          <a:p>
            <a:r>
              <a:rPr lang="en-US" dirty="0"/>
              <a:t>The Bayesian rule uses the POSTERIOR PROBABILITY P(</a:t>
            </a:r>
            <a:r>
              <a:rPr lang="en-US" dirty="0" err="1">
                <a:latin typeface="Brush Script MT" panose="03060802040406070304" pitchFamily="66" charset="0"/>
              </a:rPr>
              <a:t>l</a:t>
            </a:r>
            <a:r>
              <a:rPr lang="en-US" dirty="0" err="1"/>
              <a:t>|x</a:t>
            </a:r>
            <a:r>
              <a:rPr lang="en-US" dirty="0"/>
              <a:t>) that an object x belongs to group </a:t>
            </a:r>
            <a:r>
              <a:rPr lang="en-US" dirty="0">
                <a:latin typeface="Brush Script MT" panose="03060802040406070304" pitchFamily="66" charset="0"/>
              </a:rPr>
              <a:t>l</a:t>
            </a:r>
            <a:r>
              <a:rPr lang="en-US" dirty="0"/>
              <a:t>, which is given by:</a:t>
            </a:r>
          </a:p>
        </p:txBody>
      </p:sp>
      <p:pic>
        <p:nvPicPr>
          <p:cNvPr id="9" name="Picture 8">
            <a:extLst>
              <a:ext uri="{FF2B5EF4-FFF2-40B4-BE49-F238E27FC236}">
                <a16:creationId xmlns:a16="http://schemas.microsoft.com/office/drawing/2014/main" id="{63FC4BB8-6B01-46CF-B1CE-30AE62281096}"/>
              </a:ext>
            </a:extLst>
          </p:cNvPr>
          <p:cNvPicPr>
            <a:picLocks noChangeAspect="1"/>
          </p:cNvPicPr>
          <p:nvPr/>
        </p:nvPicPr>
        <p:blipFill>
          <a:blip r:embed="rId5"/>
          <a:stretch>
            <a:fillRect/>
          </a:stretch>
        </p:blipFill>
        <p:spPr>
          <a:xfrm>
            <a:off x="3127468" y="4524661"/>
            <a:ext cx="4343400" cy="895350"/>
          </a:xfrm>
          <a:prstGeom prst="rect">
            <a:avLst/>
          </a:prstGeom>
        </p:spPr>
      </p:pic>
      <p:sp>
        <p:nvSpPr>
          <p:cNvPr id="10" name="Rectangle 9">
            <a:extLst>
              <a:ext uri="{FF2B5EF4-FFF2-40B4-BE49-F238E27FC236}">
                <a16:creationId xmlns:a16="http://schemas.microsoft.com/office/drawing/2014/main" id="{39E4A4FA-3E35-4AAC-AFFB-215A801257F0}"/>
              </a:ext>
            </a:extLst>
          </p:cNvPr>
          <p:cNvSpPr/>
          <p:nvPr/>
        </p:nvSpPr>
        <p:spPr>
          <a:xfrm>
            <a:off x="594167" y="5808709"/>
            <a:ext cx="1016556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Observation x will be assigned to that group for which the posterior probability is the largest and since the denominator is the same for all classes, the decision boundary between two classes </a:t>
            </a:r>
            <a:r>
              <a:rPr lang="en-US" dirty="0">
                <a:latin typeface="+mj-lt"/>
              </a:rPr>
              <a:t>h </a:t>
            </a:r>
            <a:r>
              <a:rPr lang="en-US" dirty="0"/>
              <a:t>and </a:t>
            </a:r>
            <a:r>
              <a:rPr lang="en-US" dirty="0">
                <a:latin typeface="Brush Script MT" panose="03060802040406070304" pitchFamily="66" charset="0"/>
              </a:rPr>
              <a:t>l</a:t>
            </a:r>
            <a:r>
              <a:rPr lang="en-US" dirty="0"/>
              <a:t> is given by objects x for which the posterior probabilities are equal, i.e., P(</a:t>
            </a:r>
            <a:r>
              <a:rPr lang="en-US" dirty="0" err="1"/>
              <a:t>h|x</a:t>
            </a:r>
            <a:r>
              <a:rPr lang="en-US" dirty="0"/>
              <a:t>) = P(</a:t>
            </a:r>
            <a:r>
              <a:rPr lang="en-US" dirty="0" err="1">
                <a:latin typeface="Brush Script MT" panose="03060802040406070304" pitchFamily="66" charset="0"/>
              </a:rPr>
              <a:t>l|</a:t>
            </a:r>
            <a:r>
              <a:rPr lang="en-US" dirty="0" err="1"/>
              <a:t>x</a:t>
            </a:r>
            <a:r>
              <a:rPr lang="en-US" dirty="0"/>
              <a:t>).</a:t>
            </a:r>
          </a:p>
        </p:txBody>
      </p:sp>
    </p:spTree>
    <p:extLst>
      <p:ext uri="{BB962C8B-B14F-4D97-AF65-F5344CB8AC3E}">
        <p14:creationId xmlns:p14="http://schemas.microsoft.com/office/powerpoint/2010/main" val="3107293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4" name="Rectangle 3">
            <a:extLst>
              <a:ext uri="{FF2B5EF4-FFF2-40B4-BE49-F238E27FC236}">
                <a16:creationId xmlns:a16="http://schemas.microsoft.com/office/drawing/2014/main" id="{052392A4-E6EA-43A3-A02C-719EF7957CF8}"/>
              </a:ext>
            </a:extLst>
          </p:cNvPr>
          <p:cNvSpPr/>
          <p:nvPr/>
        </p:nvSpPr>
        <p:spPr>
          <a:xfrm>
            <a:off x="295346" y="864666"/>
            <a:ext cx="2832122" cy="369332"/>
          </a:xfrm>
          <a:prstGeom prst="rect">
            <a:avLst/>
          </a:prstGeom>
        </p:spPr>
        <p:txBody>
          <a:bodyPr wrap="none">
            <a:spAutoFit/>
          </a:bodyPr>
          <a:lstStyle/>
          <a:p>
            <a:r>
              <a:rPr lang="en-US" b="1" i="1" dirty="0"/>
              <a:t>Bayes Discriminant Analysis</a:t>
            </a:r>
          </a:p>
        </p:txBody>
      </p:sp>
      <p:pic>
        <p:nvPicPr>
          <p:cNvPr id="2" name="Picture 1">
            <a:extLst>
              <a:ext uri="{FF2B5EF4-FFF2-40B4-BE49-F238E27FC236}">
                <a16:creationId xmlns:a16="http://schemas.microsoft.com/office/drawing/2014/main" id="{2E4B8E56-517B-4057-B4CC-4D4975962E98}"/>
              </a:ext>
            </a:extLst>
          </p:cNvPr>
          <p:cNvPicPr>
            <a:picLocks noChangeAspect="1"/>
          </p:cNvPicPr>
          <p:nvPr/>
        </p:nvPicPr>
        <p:blipFill>
          <a:blip r:embed="rId2"/>
          <a:stretch>
            <a:fillRect/>
          </a:stretch>
        </p:blipFill>
        <p:spPr>
          <a:xfrm>
            <a:off x="201469" y="2184250"/>
            <a:ext cx="5622282" cy="1988542"/>
          </a:xfrm>
          <a:prstGeom prst="rect">
            <a:avLst/>
          </a:prstGeom>
        </p:spPr>
      </p:pic>
      <p:sp>
        <p:nvSpPr>
          <p:cNvPr id="3" name="Rectangle 2">
            <a:extLst>
              <a:ext uri="{FF2B5EF4-FFF2-40B4-BE49-F238E27FC236}">
                <a16:creationId xmlns:a16="http://schemas.microsoft.com/office/drawing/2014/main" id="{2B361DE2-C6F2-4FFE-A70A-88D2A8B3634E}"/>
              </a:ext>
            </a:extLst>
          </p:cNvPr>
          <p:cNvSpPr/>
          <p:nvPr/>
        </p:nvSpPr>
        <p:spPr>
          <a:xfrm>
            <a:off x="426128" y="1351006"/>
            <a:ext cx="4012558" cy="923330"/>
          </a:xfrm>
          <a:prstGeom prst="rect">
            <a:avLst/>
          </a:prstGeom>
        </p:spPr>
        <p:txBody>
          <a:bodyPr wrap="square">
            <a:spAutoFit/>
          </a:bodyPr>
          <a:lstStyle/>
          <a:p>
            <a:r>
              <a:rPr lang="en-US" dirty="0"/>
              <a:t>An object x will be assigned to that group where the density function </a:t>
            </a:r>
            <a:r>
              <a:rPr lang="en-US" i="1" dirty="0"/>
              <a:t>f</a:t>
            </a:r>
            <a:r>
              <a:rPr lang="en-US" i="1" baseline="-25000" dirty="0"/>
              <a:t>j</a:t>
            </a:r>
            <a:r>
              <a:rPr lang="en-US" i="1" dirty="0"/>
              <a:t>(x)</a:t>
            </a:r>
            <a:r>
              <a:rPr lang="en-US" dirty="0"/>
              <a:t> is the largest</a:t>
            </a:r>
          </a:p>
        </p:txBody>
      </p:sp>
      <p:sp>
        <p:nvSpPr>
          <p:cNvPr id="6" name="Rectangle 5">
            <a:extLst>
              <a:ext uri="{FF2B5EF4-FFF2-40B4-BE49-F238E27FC236}">
                <a16:creationId xmlns:a16="http://schemas.microsoft.com/office/drawing/2014/main" id="{FE955A43-14C9-4BD1-B82F-2C90D85B3224}"/>
              </a:ext>
            </a:extLst>
          </p:cNvPr>
          <p:cNvSpPr/>
          <p:nvPr/>
        </p:nvSpPr>
        <p:spPr>
          <a:xfrm>
            <a:off x="643705" y="5213130"/>
            <a:ext cx="10413358" cy="923330"/>
          </a:xfrm>
          <a:prstGeom prst="rect">
            <a:avLst/>
          </a:prstGeom>
        </p:spPr>
        <p:txBody>
          <a:bodyPr wrap="square">
            <a:spAutoFit/>
          </a:bodyPr>
          <a:lstStyle/>
          <a:p>
            <a:r>
              <a:rPr lang="en-US" dirty="0"/>
              <a:t>Maximizing the posterior probabilities in case of multivariate normal densities will result in quadratic or </a:t>
            </a:r>
            <a:r>
              <a:rPr lang="en-US" i="1" dirty="0"/>
              <a:t>linear discriminant rules</a:t>
            </a:r>
            <a:r>
              <a:rPr lang="en-US" dirty="0"/>
              <a:t>. However, the rules are LINEAR if we use the additional assumption that the covariance matrices of all groups are equal, i.e.,</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BA8B47E-0774-4DB6-A8E5-DD727BA09DAF}"/>
                  </a:ext>
                </a:extLst>
              </p:cNvPr>
              <p:cNvSpPr/>
              <p:nvPr/>
            </p:nvSpPr>
            <p:spPr>
              <a:xfrm>
                <a:off x="4096028" y="5760973"/>
                <a:ext cx="1440074" cy="375487"/>
              </a:xfrm>
              <a:prstGeom prst="rect">
                <a:avLst/>
              </a:prstGeom>
            </p:spPr>
            <p:txBody>
              <a:bodyPr wrap="none">
                <a:spAutoFit/>
              </a:bodyPr>
              <a:lstStyle/>
              <a:p>
                <a14:m>
                  <m:oMath xmlns:m="http://schemas.openxmlformats.org/officeDocument/2006/math">
                    <m:nary>
                      <m:naryPr>
                        <m:chr m:val="∑"/>
                        <m:limLoc m:val="subSup"/>
                        <m:supHide m:val="on"/>
                        <m:ctrlPr>
                          <a:rPr lang="en-US" i="1" smtClean="0">
                            <a:latin typeface="Cambria Math" panose="02040503050406030204" pitchFamily="18" charset="0"/>
                          </a:rPr>
                        </m:ctrlPr>
                      </m:naryPr>
                      <m:sub>
                        <m:r>
                          <m:rPr>
                            <m:brk m:alnAt="9"/>
                          </m:rPr>
                          <a:rPr lang="en-US" i="1">
                            <a:latin typeface="Cambria Math" panose="02040503050406030204" pitchFamily="18" charset="0"/>
                          </a:rPr>
                          <m:t>𝑘</m:t>
                        </m:r>
                      </m:sub>
                      <m:sup/>
                      <m:e>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sup/>
                          <m:e/>
                        </m:nary>
                      </m:e>
                    </m:nary>
                  </m:oMath>
                </a14:m>
                <a:r>
                  <a:rPr lang="en-US" dirty="0"/>
                  <a:t>:</a:t>
                </a:r>
              </a:p>
            </p:txBody>
          </p:sp>
        </mc:Choice>
        <mc:Fallback>
          <p:sp>
            <p:nvSpPr>
              <p:cNvPr id="7" name="Rectangle 6">
                <a:extLst>
                  <a:ext uri="{FF2B5EF4-FFF2-40B4-BE49-F238E27FC236}">
                    <a16:creationId xmlns:a16="http://schemas.microsoft.com/office/drawing/2014/main" id="{CBA8B47E-0774-4DB6-A8E5-DD727BA09DAF}"/>
                  </a:ext>
                </a:extLst>
              </p:cNvPr>
              <p:cNvSpPr>
                <a:spLocks noRot="1" noChangeAspect="1" noMove="1" noResize="1" noEditPoints="1" noAdjustHandles="1" noChangeArrowheads="1" noChangeShapeType="1" noTextEdit="1"/>
              </p:cNvSpPr>
              <p:nvPr/>
            </p:nvSpPr>
            <p:spPr>
              <a:xfrm>
                <a:off x="4096028" y="5760973"/>
                <a:ext cx="1440074" cy="375487"/>
              </a:xfrm>
              <a:prstGeom prst="rect">
                <a:avLst/>
              </a:prstGeom>
              <a:blipFill>
                <a:blip r:embed="rId3"/>
                <a:stretch>
                  <a:fillRect l="-23729" t="-116129" r="-21186" b="-180645"/>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B0909B3-A5F2-4AFB-9F3D-F8F02DF3D6AC}"/>
              </a:ext>
            </a:extLst>
          </p:cNvPr>
          <p:cNvPicPr>
            <a:picLocks noChangeAspect="1"/>
          </p:cNvPicPr>
          <p:nvPr/>
        </p:nvPicPr>
        <p:blipFill>
          <a:blip r:embed="rId4"/>
          <a:stretch>
            <a:fillRect/>
          </a:stretch>
        </p:blipFill>
        <p:spPr>
          <a:xfrm>
            <a:off x="6220488" y="1216494"/>
            <a:ext cx="5971512" cy="1669936"/>
          </a:xfrm>
          <a:prstGeom prst="rect">
            <a:avLst/>
          </a:prstGeom>
        </p:spPr>
      </p:pic>
    </p:spTree>
    <p:extLst>
      <p:ext uri="{BB962C8B-B14F-4D97-AF65-F5344CB8AC3E}">
        <p14:creationId xmlns:p14="http://schemas.microsoft.com/office/powerpoint/2010/main" val="513972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95151AE7-D120-4888-9487-D44460549B65}"/>
              </a:ext>
            </a:extLst>
          </p:cNvPr>
          <p:cNvPicPr>
            <a:picLocks noChangeAspect="1"/>
          </p:cNvPicPr>
          <p:nvPr/>
        </p:nvPicPr>
        <p:blipFill>
          <a:blip r:embed="rId2"/>
          <a:stretch>
            <a:fillRect/>
          </a:stretch>
        </p:blipFill>
        <p:spPr>
          <a:xfrm>
            <a:off x="2561968" y="1893221"/>
            <a:ext cx="6512584" cy="3144006"/>
          </a:xfrm>
          <a:prstGeom prst="rect">
            <a:avLst/>
          </a:prstGeom>
        </p:spPr>
      </p:pic>
      <p:sp>
        <p:nvSpPr>
          <p:cNvPr id="3" name="TextBox 2">
            <a:extLst>
              <a:ext uri="{FF2B5EF4-FFF2-40B4-BE49-F238E27FC236}">
                <a16:creationId xmlns:a16="http://schemas.microsoft.com/office/drawing/2014/main" id="{FE8AAABE-6B89-4BF5-BE80-1215AF4591E4}"/>
              </a:ext>
            </a:extLst>
          </p:cNvPr>
          <p:cNvSpPr txBox="1"/>
          <p:nvPr/>
        </p:nvSpPr>
        <p:spPr>
          <a:xfrm>
            <a:off x="426128" y="1143685"/>
            <a:ext cx="6935371" cy="369332"/>
          </a:xfrm>
          <a:prstGeom prst="rect">
            <a:avLst/>
          </a:prstGeom>
          <a:noFill/>
        </p:spPr>
        <p:txBody>
          <a:bodyPr wrap="square" rtlCol="0">
            <a:spAutoFit/>
          </a:bodyPr>
          <a:lstStyle/>
          <a:p>
            <a:r>
              <a:rPr lang="en-US" dirty="0"/>
              <a:t>Pay attention to the assumption of the </a:t>
            </a:r>
            <a:r>
              <a:rPr lang="en-US" i="1" dirty="0"/>
              <a:t>same covariance </a:t>
            </a:r>
            <a:r>
              <a:rPr lang="en-US" dirty="0"/>
              <a:t>(left panel).</a:t>
            </a:r>
            <a:endParaRPr lang="en-US" i="1" dirty="0"/>
          </a:p>
        </p:txBody>
      </p:sp>
      <p:sp>
        <p:nvSpPr>
          <p:cNvPr id="4" name="Rectangle 3">
            <a:extLst>
              <a:ext uri="{FF2B5EF4-FFF2-40B4-BE49-F238E27FC236}">
                <a16:creationId xmlns:a16="http://schemas.microsoft.com/office/drawing/2014/main" id="{4689647A-C6DE-4F94-B5A8-9C033A1C292C}"/>
              </a:ext>
            </a:extLst>
          </p:cNvPr>
          <p:cNvSpPr/>
          <p:nvPr/>
        </p:nvSpPr>
        <p:spPr>
          <a:xfrm>
            <a:off x="811015" y="5197065"/>
            <a:ext cx="10410360" cy="1477328"/>
          </a:xfrm>
          <a:prstGeom prst="rect">
            <a:avLst/>
          </a:prstGeom>
        </p:spPr>
        <p:txBody>
          <a:bodyPr wrap="square">
            <a:spAutoFit/>
          </a:bodyPr>
          <a:lstStyle/>
          <a:p>
            <a:r>
              <a:rPr lang="en-US" dirty="0">
                <a:latin typeface="CMTI9"/>
              </a:rPr>
              <a:t>The left panel shows three Gaussian distributions, with the same covariance and different means. Included are the contours of constant density enclosing </a:t>
            </a:r>
            <a:r>
              <a:rPr lang="en-US" dirty="0">
                <a:latin typeface="CMR9"/>
              </a:rPr>
              <a:t>95</a:t>
            </a:r>
            <a:r>
              <a:rPr lang="en-US" dirty="0">
                <a:latin typeface="CMTI9"/>
              </a:rPr>
              <a:t>% of the probability in each case. The Bayes decision boundaries between each pair of classes are shown (broken straight lines), and the Bayes decision boundaries separating all three classes are the thicker solid lines (a subset of the former). On the right we see a sample of </a:t>
            </a:r>
            <a:r>
              <a:rPr lang="en-US" dirty="0">
                <a:latin typeface="CMR9"/>
              </a:rPr>
              <a:t>30 </a:t>
            </a:r>
            <a:r>
              <a:rPr lang="en-US" dirty="0">
                <a:latin typeface="CMTI9"/>
              </a:rPr>
              <a:t>drawn from each Gaussian distribution, and the fitted LDA decision boundaries.</a:t>
            </a:r>
            <a:endParaRPr lang="en-US" dirty="0"/>
          </a:p>
        </p:txBody>
      </p:sp>
    </p:spTree>
    <p:extLst>
      <p:ext uri="{BB962C8B-B14F-4D97-AF65-F5344CB8AC3E}">
        <p14:creationId xmlns:p14="http://schemas.microsoft.com/office/powerpoint/2010/main" val="2069012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AF072163-457F-4A35-AB32-F20AEC3FC0D9}"/>
              </a:ext>
            </a:extLst>
          </p:cNvPr>
          <p:cNvPicPr>
            <a:picLocks noChangeAspect="1"/>
          </p:cNvPicPr>
          <p:nvPr/>
        </p:nvPicPr>
        <p:blipFill>
          <a:blip r:embed="rId2"/>
          <a:stretch>
            <a:fillRect/>
          </a:stretch>
        </p:blipFill>
        <p:spPr>
          <a:xfrm>
            <a:off x="619305" y="2187634"/>
            <a:ext cx="7781925" cy="1552575"/>
          </a:xfrm>
          <a:prstGeom prst="rect">
            <a:avLst/>
          </a:prstGeom>
        </p:spPr>
      </p:pic>
      <p:sp>
        <p:nvSpPr>
          <p:cNvPr id="3" name="TextBox 2">
            <a:extLst>
              <a:ext uri="{FF2B5EF4-FFF2-40B4-BE49-F238E27FC236}">
                <a16:creationId xmlns:a16="http://schemas.microsoft.com/office/drawing/2014/main" id="{A2C4E8B9-56A8-4E78-B7DE-8BDAFA3240F0}"/>
              </a:ext>
            </a:extLst>
          </p:cNvPr>
          <p:cNvSpPr txBox="1"/>
          <p:nvPr/>
        </p:nvSpPr>
        <p:spPr>
          <a:xfrm>
            <a:off x="619305" y="1152392"/>
            <a:ext cx="7022820" cy="646331"/>
          </a:xfrm>
          <a:prstGeom prst="rect">
            <a:avLst/>
          </a:prstGeom>
          <a:noFill/>
        </p:spPr>
        <p:txBody>
          <a:bodyPr wrap="none" rtlCol="0">
            <a:spAutoFit/>
          </a:bodyPr>
          <a:lstStyle/>
          <a:p>
            <a:r>
              <a:rPr lang="en-US" dirty="0"/>
              <a:t>In practice we do not know the parameters of the Gaussian distributions,</a:t>
            </a:r>
          </a:p>
          <a:p>
            <a:r>
              <a:rPr lang="en-US" dirty="0"/>
              <a:t>and will need to estimate them using our training data:</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312531C-8355-400B-859F-BEC3AC75BB91}"/>
                  </a:ext>
                </a:extLst>
              </p:cNvPr>
              <p:cNvSpPr txBox="1"/>
              <p:nvPr/>
            </p:nvSpPr>
            <p:spPr>
              <a:xfrm>
                <a:off x="941033" y="4907666"/>
                <a:ext cx="10204653" cy="375487"/>
              </a:xfrm>
              <a:prstGeom prst="rect">
                <a:avLst/>
              </a:prstGeom>
              <a:noFill/>
            </p:spPr>
            <p:txBody>
              <a:bodyPr wrap="none" rtlCol="0">
                <a:spAutoFit/>
              </a:bodyPr>
              <a:lstStyle/>
              <a:p>
                <a:r>
                  <a:rPr lang="en-US" dirty="0"/>
                  <a:t>If the assumption of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𝑘</m:t>
                        </m:r>
                      </m:sub>
                      <m:sup/>
                      <m:e>
                        <m:r>
                          <a:rPr lang="en-US" i="1">
                            <a:latin typeface="Cambria Math" panose="02040503050406030204" pitchFamily="18" charset="0"/>
                          </a:rPr>
                          <m:t>= </m:t>
                        </m:r>
                        <m:nary>
                          <m:naryPr>
                            <m:chr m:val="∑"/>
                            <m:supHide m:val="on"/>
                            <m:ctrlPr>
                              <a:rPr lang="en-US" i="1">
                                <a:latin typeface="Cambria Math" panose="02040503050406030204" pitchFamily="18" charset="0"/>
                              </a:rPr>
                            </m:ctrlPr>
                          </m:naryPr>
                          <m:sub/>
                          <m:sup/>
                          <m:e/>
                        </m:nary>
                      </m:e>
                    </m:nary>
                  </m:oMath>
                </a14:m>
                <a:r>
                  <a:rPr lang="en-US" dirty="0"/>
                  <a:t> is not assumed, then we are dealing with </a:t>
                </a:r>
                <a:r>
                  <a:rPr lang="en-US" i="1" dirty="0"/>
                  <a:t>quadratic discriminant function</a:t>
                </a:r>
              </a:p>
            </p:txBody>
          </p:sp>
        </mc:Choice>
        <mc:Fallback>
          <p:sp>
            <p:nvSpPr>
              <p:cNvPr id="6" name="TextBox 5">
                <a:extLst>
                  <a:ext uri="{FF2B5EF4-FFF2-40B4-BE49-F238E27FC236}">
                    <a16:creationId xmlns:a16="http://schemas.microsoft.com/office/drawing/2014/main" id="{7312531C-8355-400B-859F-BEC3AC75BB91}"/>
                  </a:ext>
                </a:extLst>
              </p:cNvPr>
              <p:cNvSpPr txBox="1">
                <a:spLocks noRot="1" noChangeAspect="1" noMove="1" noResize="1" noEditPoints="1" noAdjustHandles="1" noChangeArrowheads="1" noChangeShapeType="1" noTextEdit="1"/>
              </p:cNvSpPr>
              <p:nvPr/>
            </p:nvSpPr>
            <p:spPr>
              <a:xfrm>
                <a:off x="941033" y="4907666"/>
                <a:ext cx="10204653" cy="375487"/>
              </a:xfrm>
              <a:prstGeom prst="rect">
                <a:avLst/>
              </a:prstGeom>
              <a:blipFill>
                <a:blip r:embed="rId3"/>
                <a:stretch>
                  <a:fillRect l="-478" t="-116129" b="-180645"/>
                </a:stretch>
              </a:blipFill>
            </p:spPr>
            <p:txBody>
              <a:bodyPr/>
              <a:lstStyle/>
              <a:p>
                <a:r>
                  <a:rPr lang="en-US">
                    <a:noFill/>
                  </a:rPr>
                  <a:t> </a:t>
                </a:r>
              </a:p>
            </p:txBody>
          </p:sp>
        </mc:Fallback>
      </mc:AlternateContent>
    </p:spTree>
    <p:extLst>
      <p:ext uri="{BB962C8B-B14F-4D97-AF65-F5344CB8AC3E}">
        <p14:creationId xmlns:p14="http://schemas.microsoft.com/office/powerpoint/2010/main" val="3200255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BFCDC687-0BCF-4EA3-9024-95A24A9E00A0}"/>
              </a:ext>
            </a:extLst>
          </p:cNvPr>
          <p:cNvPicPr>
            <a:picLocks noChangeAspect="1"/>
          </p:cNvPicPr>
          <p:nvPr/>
        </p:nvPicPr>
        <p:blipFill>
          <a:blip r:embed="rId2"/>
          <a:stretch>
            <a:fillRect/>
          </a:stretch>
        </p:blipFill>
        <p:spPr>
          <a:xfrm>
            <a:off x="2516045" y="864666"/>
            <a:ext cx="6917323" cy="3156949"/>
          </a:xfrm>
          <a:prstGeom prst="rect">
            <a:avLst/>
          </a:prstGeom>
        </p:spPr>
      </p:pic>
      <p:sp>
        <p:nvSpPr>
          <p:cNvPr id="3" name="Rectangle 2">
            <a:extLst>
              <a:ext uri="{FF2B5EF4-FFF2-40B4-BE49-F238E27FC236}">
                <a16:creationId xmlns:a16="http://schemas.microsoft.com/office/drawing/2014/main" id="{073D623C-223A-4DA9-8253-14F3DE4FD397}"/>
              </a:ext>
            </a:extLst>
          </p:cNvPr>
          <p:cNvSpPr/>
          <p:nvPr/>
        </p:nvSpPr>
        <p:spPr>
          <a:xfrm>
            <a:off x="1250736" y="4122800"/>
            <a:ext cx="9447939" cy="1200329"/>
          </a:xfrm>
          <a:prstGeom prst="rect">
            <a:avLst/>
          </a:prstGeom>
        </p:spPr>
        <p:txBody>
          <a:bodyPr wrap="square">
            <a:spAutoFit/>
          </a:bodyPr>
          <a:lstStyle/>
          <a:p>
            <a:r>
              <a:rPr lang="en-US" dirty="0">
                <a:latin typeface="CMTI9"/>
              </a:rPr>
              <a:t>Two methods for fitting quadratic boundaries. The left plot shows the quadratic decision boundaries for the data in Figure 4.1 (obtained using LDA in the </a:t>
            </a:r>
            <a:r>
              <a:rPr lang="en-US" dirty="0" err="1">
                <a:latin typeface="CMTI9"/>
              </a:rPr>
              <a:t>ve</a:t>
            </a:r>
            <a:r>
              <a:rPr lang="en-US" dirty="0">
                <a:latin typeface="CMTI9"/>
              </a:rPr>
              <a:t>-dimensional space </a:t>
            </a:r>
            <a:r>
              <a:rPr lang="en-US" dirty="0">
                <a:latin typeface="CMMI9"/>
              </a:rPr>
              <a:t>X</a:t>
            </a:r>
            <a:r>
              <a:rPr lang="en-US" sz="800" dirty="0">
                <a:latin typeface="CMR6"/>
              </a:rPr>
              <a:t>1</a:t>
            </a:r>
            <a:r>
              <a:rPr lang="en-US" dirty="0">
                <a:latin typeface="CMMI9"/>
              </a:rPr>
              <a:t>;X</a:t>
            </a:r>
            <a:r>
              <a:rPr lang="en-US" sz="800" dirty="0">
                <a:latin typeface="CMR6"/>
              </a:rPr>
              <a:t>2</a:t>
            </a:r>
            <a:r>
              <a:rPr lang="en-US" dirty="0">
                <a:latin typeface="CMMI9"/>
              </a:rPr>
              <a:t>;X</a:t>
            </a:r>
            <a:r>
              <a:rPr lang="en-US" sz="800" dirty="0">
                <a:latin typeface="CMR6"/>
              </a:rPr>
              <a:t>1</a:t>
            </a:r>
            <a:r>
              <a:rPr lang="en-US" dirty="0">
                <a:latin typeface="CMMI9"/>
              </a:rPr>
              <a:t>X</a:t>
            </a:r>
            <a:r>
              <a:rPr lang="en-US" sz="800" dirty="0">
                <a:latin typeface="CMR6"/>
              </a:rPr>
              <a:t>2</a:t>
            </a:r>
            <a:r>
              <a:rPr lang="en-US" dirty="0">
                <a:latin typeface="CMMI9"/>
              </a:rPr>
              <a:t>;X</a:t>
            </a:r>
            <a:r>
              <a:rPr lang="en-US" sz="800" dirty="0">
                <a:latin typeface="CMR6"/>
              </a:rPr>
              <a:t>21 </a:t>
            </a:r>
            <a:r>
              <a:rPr lang="en-US" dirty="0">
                <a:latin typeface="CMMI9"/>
              </a:rPr>
              <a:t>;X</a:t>
            </a:r>
            <a:r>
              <a:rPr lang="en-US" sz="800" dirty="0">
                <a:latin typeface="CMR6"/>
              </a:rPr>
              <a:t>22 </a:t>
            </a:r>
            <a:r>
              <a:rPr lang="en-US" dirty="0">
                <a:latin typeface="CMTI9"/>
              </a:rPr>
              <a:t>). The right plot shows the quadratic decision boundaries found by QDA. The differences are small, as is usually the case.</a:t>
            </a:r>
            <a:endParaRPr lang="en-US" dirty="0"/>
          </a:p>
        </p:txBody>
      </p:sp>
    </p:spTree>
    <p:extLst>
      <p:ext uri="{BB962C8B-B14F-4D97-AF65-F5344CB8AC3E}">
        <p14:creationId xmlns:p14="http://schemas.microsoft.com/office/powerpoint/2010/main" val="3340878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a:t>
            </a:r>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3DF2796-2770-4E98-AAAC-2CEF941E255E}"/>
              </a:ext>
            </a:extLst>
          </p:cNvPr>
          <p:cNvSpPr/>
          <p:nvPr/>
        </p:nvSpPr>
        <p:spPr>
          <a:xfrm>
            <a:off x="3171125" y="1090414"/>
            <a:ext cx="5560240" cy="584775"/>
          </a:xfrm>
          <a:prstGeom prst="rect">
            <a:avLst/>
          </a:prstGeom>
        </p:spPr>
        <p:txBody>
          <a:bodyPr wrap="none">
            <a:spAutoFit/>
          </a:bodyPr>
          <a:lstStyle/>
          <a:p>
            <a:r>
              <a:rPr lang="en-US" sz="3200" b="1" dirty="0">
                <a:latin typeface="Times New Roman" panose="02020603050405020304" pitchFamily="18" charset="0"/>
                <a:cs typeface="Times New Roman" panose="02020603050405020304" pitchFamily="18" charset="0"/>
              </a:rPr>
              <a:t>Linear methods for regression </a:t>
            </a:r>
            <a:endParaRPr lang="en-US" sz="3200" dirty="0">
              <a:latin typeface="Times New Roman" panose="02020603050405020304" pitchFamily="18" charset="0"/>
              <a:cs typeface="Times New Roman" panose="02020603050405020304" pitchFamily="18" charset="0"/>
            </a:endParaRPr>
          </a:p>
        </p:txBody>
      </p:sp>
      <p:pic>
        <p:nvPicPr>
          <p:cNvPr id="2050" name="Picture 2" descr="Image result for linear regression">
            <a:extLst>
              <a:ext uri="{FF2B5EF4-FFF2-40B4-BE49-F238E27FC236}">
                <a16:creationId xmlns:a16="http://schemas.microsoft.com/office/drawing/2014/main" id="{1574D5DC-E20F-453E-943C-2916E70E4D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64" y="2529840"/>
            <a:ext cx="6084640" cy="323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4201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4F7E20DD-12DF-49DE-9BF8-D8C95167FD43}"/>
              </a:ext>
            </a:extLst>
          </p:cNvPr>
          <p:cNvSpPr txBox="1"/>
          <p:nvPr/>
        </p:nvSpPr>
        <p:spPr>
          <a:xfrm>
            <a:off x="833377" y="983848"/>
            <a:ext cx="10602410" cy="2862322"/>
          </a:xfrm>
          <a:prstGeom prst="rect">
            <a:avLst/>
          </a:prstGeom>
          <a:noFill/>
        </p:spPr>
        <p:txBody>
          <a:bodyPr wrap="square" rtlCol="0">
            <a:spAutoFit/>
          </a:bodyPr>
          <a:lstStyle/>
          <a:p>
            <a:r>
              <a:rPr lang="en-US" dirty="0"/>
              <a:t>Conclusion on LDA and QDA: </a:t>
            </a:r>
          </a:p>
          <a:p>
            <a:pPr marL="285750" indent="-285750">
              <a:buFontTx/>
              <a:buChar char="-"/>
            </a:pPr>
            <a:r>
              <a:rPr lang="en-US" dirty="0"/>
              <a:t>Both methods are surprisingly good in many applications!</a:t>
            </a:r>
          </a:p>
          <a:p>
            <a:endParaRPr lang="en-US" dirty="0"/>
          </a:p>
          <a:p>
            <a:pPr marL="285750" indent="-285750">
              <a:buFontTx/>
              <a:buChar char="-"/>
            </a:pPr>
            <a:r>
              <a:rPr lang="en-US" dirty="0"/>
              <a:t>The reason is not likely  to be that the data are approximately Gaussian, and in addition for LDA that the covariances are approximately equal. More likely a reason is that the data can only support </a:t>
            </a:r>
            <a:r>
              <a:rPr lang="en-US" b="1" dirty="0"/>
              <a:t>simple</a:t>
            </a:r>
            <a:r>
              <a:rPr lang="en-US" dirty="0"/>
              <a:t> decision boundaries such as linear or quadratic, and the estimates provided via the Gaussian models are stable.</a:t>
            </a:r>
          </a:p>
          <a:p>
            <a:pPr marL="285750" indent="-285750">
              <a:buFontTx/>
              <a:buChar char="-"/>
            </a:pPr>
            <a:endParaRPr lang="en-US" dirty="0"/>
          </a:p>
          <a:p>
            <a:pPr marL="285750" indent="-285750">
              <a:buFontTx/>
              <a:buChar char="-"/>
            </a:pPr>
            <a:endParaRPr lang="en-US" dirty="0"/>
          </a:p>
          <a:p>
            <a:pPr marL="285750" indent="-285750">
              <a:buFontTx/>
              <a:buChar char="-"/>
            </a:pPr>
            <a:r>
              <a:rPr lang="en-US" b="1" dirty="0"/>
              <a:t>This is a bias variance tradeoff </a:t>
            </a:r>
            <a:r>
              <a:rPr lang="en-US" dirty="0"/>
              <a:t>. We can put up with the bias of a linear decision boundary because it can be estimated with much lower variance than more exotic alternatives.</a:t>
            </a:r>
          </a:p>
        </p:txBody>
      </p:sp>
    </p:spTree>
    <p:extLst>
      <p:ext uri="{BB962C8B-B14F-4D97-AF65-F5344CB8AC3E}">
        <p14:creationId xmlns:p14="http://schemas.microsoft.com/office/powerpoint/2010/main" val="154175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1C9DC45D-57F6-4365-AEA7-A5E480AF6A3A}"/>
              </a:ext>
            </a:extLst>
          </p:cNvPr>
          <p:cNvSpPr/>
          <p:nvPr/>
        </p:nvSpPr>
        <p:spPr>
          <a:xfrm>
            <a:off x="576599" y="1160891"/>
            <a:ext cx="5108386" cy="369332"/>
          </a:xfrm>
          <a:prstGeom prst="rect">
            <a:avLst/>
          </a:prstGeom>
        </p:spPr>
        <p:txBody>
          <a:bodyPr wrap="none">
            <a:spAutoFit/>
          </a:bodyPr>
          <a:lstStyle/>
          <a:p>
            <a:r>
              <a:rPr lang="en-US" b="1" dirty="0"/>
              <a:t>Regularized Discriminant Analysis (Continue later…)</a:t>
            </a:r>
          </a:p>
        </p:txBody>
      </p:sp>
    </p:spTree>
    <p:extLst>
      <p:ext uri="{BB962C8B-B14F-4D97-AF65-F5344CB8AC3E}">
        <p14:creationId xmlns:p14="http://schemas.microsoft.com/office/powerpoint/2010/main" val="3063677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2" name="TextBox 1">
            <a:extLst>
              <a:ext uri="{FF2B5EF4-FFF2-40B4-BE49-F238E27FC236}">
                <a16:creationId xmlns:a16="http://schemas.microsoft.com/office/drawing/2014/main" id="{7C7E9437-D245-45E3-9ABB-829EF5C761C8}"/>
              </a:ext>
            </a:extLst>
          </p:cNvPr>
          <p:cNvSpPr txBox="1"/>
          <p:nvPr/>
        </p:nvSpPr>
        <p:spPr>
          <a:xfrm>
            <a:off x="3086338" y="1203766"/>
            <a:ext cx="5474825"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Model Assessment and Selection</a:t>
            </a:r>
          </a:p>
        </p:txBody>
      </p:sp>
      <p:sp>
        <p:nvSpPr>
          <p:cNvPr id="3" name="Rectangle 2">
            <a:extLst>
              <a:ext uri="{FF2B5EF4-FFF2-40B4-BE49-F238E27FC236}">
                <a16:creationId xmlns:a16="http://schemas.microsoft.com/office/drawing/2014/main" id="{F27F3DE3-985C-430D-A37F-578F5FE6AE4E}"/>
              </a:ext>
            </a:extLst>
          </p:cNvPr>
          <p:cNvSpPr/>
          <p:nvPr/>
        </p:nvSpPr>
        <p:spPr>
          <a:xfrm>
            <a:off x="2295645" y="3025209"/>
            <a:ext cx="7947949" cy="707886"/>
          </a:xfrm>
          <a:prstGeom prst="rect">
            <a:avLst/>
          </a:prstGeom>
        </p:spPr>
        <p:txBody>
          <a:bodyPr wrap="square">
            <a:spAutoFit/>
          </a:bodyPr>
          <a:lstStyle/>
          <a:p>
            <a:r>
              <a:rPr lang="en-US" sz="2000" dirty="0">
                <a:latin typeface="CMR10"/>
              </a:rPr>
              <a:t>The </a:t>
            </a:r>
            <a:r>
              <a:rPr lang="en-US" sz="2000" b="1" dirty="0">
                <a:latin typeface="CMTI10"/>
              </a:rPr>
              <a:t>generalization</a:t>
            </a:r>
            <a:r>
              <a:rPr lang="en-US" sz="2000" dirty="0">
                <a:latin typeface="CMTI10"/>
              </a:rPr>
              <a:t> </a:t>
            </a:r>
            <a:r>
              <a:rPr lang="en-US" sz="2000" dirty="0">
                <a:latin typeface="CMR10"/>
              </a:rPr>
              <a:t>performance of a learning method relates to its prediction capability on independent test data.</a:t>
            </a:r>
            <a:endParaRPr lang="en-US" sz="2000" dirty="0"/>
          </a:p>
        </p:txBody>
      </p:sp>
    </p:spTree>
    <p:extLst>
      <p:ext uri="{BB962C8B-B14F-4D97-AF65-F5344CB8AC3E}">
        <p14:creationId xmlns:p14="http://schemas.microsoft.com/office/powerpoint/2010/main" val="3169061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BCBAD58-6EF6-42FD-AA76-7307B0048F44}"/>
                  </a:ext>
                </a:extLst>
              </p:cNvPr>
              <p:cNvSpPr/>
              <p:nvPr/>
            </p:nvSpPr>
            <p:spPr>
              <a:xfrm>
                <a:off x="887391" y="1300578"/>
                <a:ext cx="873117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Suppose we have a target variable </a:t>
                </a:r>
                <a:r>
                  <a:rPr lang="en-US" b="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 a vector of inputs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and a prediction model </a:t>
                </a:r>
                <a:r>
                  <a:rPr lang="en-US" i="1" dirty="0">
                    <a:latin typeface="Times New Roman" panose="02020603050405020304" pitchFamily="18" charset="0"/>
                    <a:cs typeface="Times New Roman" panose="02020603050405020304" pitchFamily="18" charset="0"/>
                  </a:rPr>
                  <a:t>f(X)</a:t>
                </a:r>
                <a:r>
                  <a:rPr lang="en-US" dirty="0">
                    <a:latin typeface="Times New Roman" panose="02020603050405020304" pitchFamily="18" charset="0"/>
                    <a:cs typeface="Times New Roman" panose="02020603050405020304" pitchFamily="18" charset="0"/>
                  </a:rPr>
                  <a:t> that has been estimated from a training set </a:t>
                </a:r>
                <a14:m>
                  <m:oMath xmlns:m="http://schemas.openxmlformats.org/officeDocument/2006/math">
                    <m:r>
                      <a:rPr lang="el-GR" i="1" smtClean="0">
                        <a:latin typeface="Cambria Math" panose="02040503050406030204" pitchFamily="18" charset="0"/>
                        <a:ea typeface="Cambria Math" panose="02040503050406030204" pitchFamily="18" charset="0"/>
                      </a:rPr>
                      <m:t>𝒯</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Typical choices of error are: </a:t>
                </a:r>
              </a:p>
            </p:txBody>
          </p:sp>
        </mc:Choice>
        <mc:Fallback>
          <p:sp>
            <p:nvSpPr>
              <p:cNvPr id="2" name="Rectangle 1">
                <a:extLst>
                  <a:ext uri="{FF2B5EF4-FFF2-40B4-BE49-F238E27FC236}">
                    <a16:creationId xmlns:a16="http://schemas.microsoft.com/office/drawing/2014/main" id="{DBCBAD58-6EF6-42FD-AA76-7307B0048F44}"/>
                  </a:ext>
                </a:extLst>
              </p:cNvPr>
              <p:cNvSpPr>
                <a:spLocks noRot="1" noChangeAspect="1" noMove="1" noResize="1" noEditPoints="1" noAdjustHandles="1" noChangeArrowheads="1" noChangeShapeType="1" noTextEdit="1"/>
              </p:cNvSpPr>
              <p:nvPr/>
            </p:nvSpPr>
            <p:spPr>
              <a:xfrm>
                <a:off x="887391" y="1300578"/>
                <a:ext cx="8731170" cy="923330"/>
              </a:xfrm>
              <a:prstGeom prst="rect">
                <a:avLst/>
              </a:prstGeom>
              <a:blipFill>
                <a:blip r:embed="rId2"/>
                <a:stretch>
                  <a:fillRect l="-628" t="-3289" b="-92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4161F8C-8429-46B5-8DF6-B55EC203477A}"/>
              </a:ext>
            </a:extLst>
          </p:cNvPr>
          <p:cNvSpPr txBox="1"/>
          <p:nvPr/>
        </p:nvSpPr>
        <p:spPr>
          <a:xfrm>
            <a:off x="393538" y="856525"/>
            <a:ext cx="354185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Bias-Variance tradeoff</a:t>
            </a:r>
          </a:p>
        </p:txBody>
      </p:sp>
      <p:pic>
        <p:nvPicPr>
          <p:cNvPr id="4" name="Picture 3">
            <a:extLst>
              <a:ext uri="{FF2B5EF4-FFF2-40B4-BE49-F238E27FC236}">
                <a16:creationId xmlns:a16="http://schemas.microsoft.com/office/drawing/2014/main" id="{D8B74929-CD4B-461B-9A60-7444E30E7A40}"/>
              </a:ext>
            </a:extLst>
          </p:cNvPr>
          <p:cNvPicPr>
            <a:picLocks noChangeAspect="1"/>
          </p:cNvPicPr>
          <p:nvPr/>
        </p:nvPicPr>
        <p:blipFill>
          <a:blip r:embed="rId3"/>
          <a:stretch>
            <a:fillRect/>
          </a:stretch>
        </p:blipFill>
        <p:spPr>
          <a:xfrm>
            <a:off x="3768283" y="2076028"/>
            <a:ext cx="4044630" cy="684977"/>
          </a:xfrm>
          <a:prstGeom prst="rect">
            <a:avLst/>
          </a:prstGeom>
        </p:spPr>
      </p:pic>
      <p:pic>
        <p:nvPicPr>
          <p:cNvPr id="6" name="Picture 5">
            <a:extLst>
              <a:ext uri="{FF2B5EF4-FFF2-40B4-BE49-F238E27FC236}">
                <a16:creationId xmlns:a16="http://schemas.microsoft.com/office/drawing/2014/main" id="{EB589887-80C8-4B1F-BE84-80D98E4D1887}"/>
              </a:ext>
            </a:extLst>
          </p:cNvPr>
          <p:cNvPicPr>
            <a:picLocks noChangeAspect="1"/>
          </p:cNvPicPr>
          <p:nvPr/>
        </p:nvPicPr>
        <p:blipFill>
          <a:blip r:embed="rId4"/>
          <a:stretch>
            <a:fillRect/>
          </a:stretch>
        </p:blipFill>
        <p:spPr>
          <a:xfrm>
            <a:off x="7001525" y="3144839"/>
            <a:ext cx="4094477" cy="3169409"/>
          </a:xfrm>
          <a:prstGeom prst="rect">
            <a:avLst/>
          </a:prstGeom>
        </p:spPr>
      </p:pic>
      <p:sp>
        <p:nvSpPr>
          <p:cNvPr id="7" name="Rectangle 6">
            <a:extLst>
              <a:ext uri="{FF2B5EF4-FFF2-40B4-BE49-F238E27FC236}">
                <a16:creationId xmlns:a16="http://schemas.microsoft.com/office/drawing/2014/main" id="{6D43C704-5AAE-4389-A415-61073C40C4C3}"/>
              </a:ext>
            </a:extLst>
          </p:cNvPr>
          <p:cNvSpPr/>
          <p:nvPr/>
        </p:nvSpPr>
        <p:spPr>
          <a:xfrm>
            <a:off x="542277" y="3572694"/>
            <a:ext cx="6096000" cy="646331"/>
          </a:xfrm>
          <a:prstGeom prst="rect">
            <a:avLst/>
          </a:prstGeom>
        </p:spPr>
        <p:txBody>
          <a:bodyPr>
            <a:spAutoFit/>
          </a:bodyPr>
          <a:lstStyle/>
          <a:p>
            <a:r>
              <a:rPr lang="en-US" i="1" dirty="0">
                <a:latin typeface="Times New Roman" panose="02020603050405020304" pitchFamily="18" charset="0"/>
                <a:cs typeface="Times New Roman" panose="02020603050405020304" pitchFamily="18" charset="0"/>
              </a:rPr>
              <a:t>Test</a:t>
            </a:r>
            <a:r>
              <a:rPr lang="en-US" dirty="0">
                <a:latin typeface="Times New Roman" panose="02020603050405020304" pitchFamily="18" charset="0"/>
                <a:cs typeface="Times New Roman" panose="02020603050405020304" pitchFamily="18" charset="0"/>
              </a:rPr>
              <a:t> error, also referred to as </a:t>
            </a:r>
            <a:r>
              <a:rPr lang="en-US" i="1" dirty="0">
                <a:latin typeface="Times New Roman" panose="02020603050405020304" pitchFamily="18" charset="0"/>
                <a:cs typeface="Times New Roman" panose="02020603050405020304" pitchFamily="18" charset="0"/>
              </a:rPr>
              <a:t>generalization</a:t>
            </a:r>
            <a:r>
              <a:rPr lang="en-US" dirty="0">
                <a:latin typeface="Times New Roman" panose="02020603050405020304" pitchFamily="18" charset="0"/>
                <a:cs typeface="Times New Roman" panose="02020603050405020304" pitchFamily="18" charset="0"/>
              </a:rPr>
              <a:t> error, is the prediction error over an independent test sample or:</a:t>
            </a:r>
          </a:p>
        </p:txBody>
      </p:sp>
      <p:pic>
        <p:nvPicPr>
          <p:cNvPr id="9" name="Picture 8">
            <a:extLst>
              <a:ext uri="{FF2B5EF4-FFF2-40B4-BE49-F238E27FC236}">
                <a16:creationId xmlns:a16="http://schemas.microsoft.com/office/drawing/2014/main" id="{F7937A65-99B1-43AD-A0BD-9F6778612A9A}"/>
              </a:ext>
            </a:extLst>
          </p:cNvPr>
          <p:cNvPicPr>
            <a:picLocks noChangeAspect="1"/>
          </p:cNvPicPr>
          <p:nvPr/>
        </p:nvPicPr>
        <p:blipFill>
          <a:blip r:embed="rId5"/>
          <a:stretch>
            <a:fillRect/>
          </a:stretch>
        </p:blipFill>
        <p:spPr>
          <a:xfrm>
            <a:off x="1796789" y="4393436"/>
            <a:ext cx="3019425" cy="514350"/>
          </a:xfrm>
          <a:prstGeom prst="rect">
            <a:avLst/>
          </a:prstGeom>
        </p:spPr>
      </p:pic>
      <p:sp>
        <p:nvSpPr>
          <p:cNvPr id="10" name="TextBox 9">
            <a:extLst>
              <a:ext uri="{FF2B5EF4-FFF2-40B4-BE49-F238E27FC236}">
                <a16:creationId xmlns:a16="http://schemas.microsoft.com/office/drawing/2014/main" id="{80D5E8EE-D641-424B-AE06-B9304A1F5E73}"/>
              </a:ext>
            </a:extLst>
          </p:cNvPr>
          <p:cNvSpPr txBox="1"/>
          <p:nvPr/>
        </p:nvSpPr>
        <p:spPr>
          <a:xfrm>
            <a:off x="6910085" y="6314248"/>
            <a:ext cx="51507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Blue: training set, red: Test set, regression: LASSO</a:t>
            </a:r>
          </a:p>
        </p:txBody>
      </p:sp>
      <p:sp>
        <p:nvSpPr>
          <p:cNvPr id="11" name="Rectangle 10">
            <a:extLst>
              <a:ext uri="{FF2B5EF4-FFF2-40B4-BE49-F238E27FC236}">
                <a16:creationId xmlns:a16="http://schemas.microsoft.com/office/drawing/2014/main" id="{A90115D3-E07D-4C31-89C5-2A6568E49EBE}"/>
              </a:ext>
            </a:extLst>
          </p:cNvPr>
          <p:cNvSpPr/>
          <p:nvPr/>
        </p:nvSpPr>
        <p:spPr>
          <a:xfrm>
            <a:off x="532387" y="5279325"/>
            <a:ext cx="6096000" cy="1200329"/>
          </a:xfrm>
          <a:prstGeom prst="rect">
            <a:avLst/>
          </a:prstGeom>
          <a:ln>
            <a:solidFill>
              <a:srgbClr val="FF0000"/>
            </a:solidFill>
          </a:ln>
        </p:spPr>
        <p:txBody>
          <a:bodyPr>
            <a:spAutoFit/>
          </a:bodyPr>
          <a:lstStyle/>
          <a:p>
            <a:r>
              <a:rPr lang="en-US" dirty="0">
                <a:latin typeface="Times New Roman" panose="02020603050405020304" pitchFamily="18" charset="0"/>
                <a:cs typeface="Times New Roman" panose="02020603050405020304" pitchFamily="18" charset="0"/>
              </a:rPr>
              <a:t>As the model becomes more and more complex, it uses the training data more and is able to adapt to more complicated underlying structures. Hence there is a decrease in bias but an increase in variance.</a:t>
            </a:r>
          </a:p>
        </p:txBody>
      </p:sp>
    </p:spTree>
    <p:extLst>
      <p:ext uri="{BB962C8B-B14F-4D97-AF65-F5344CB8AC3E}">
        <p14:creationId xmlns:p14="http://schemas.microsoft.com/office/powerpoint/2010/main" val="254397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3" name="Rectangle 2">
            <a:extLst>
              <a:ext uri="{FF2B5EF4-FFF2-40B4-BE49-F238E27FC236}">
                <a16:creationId xmlns:a16="http://schemas.microsoft.com/office/drawing/2014/main" id="{937036DB-5CE9-400A-8660-B084B3AE5848}"/>
              </a:ext>
            </a:extLst>
          </p:cNvPr>
          <p:cNvSpPr/>
          <p:nvPr/>
        </p:nvSpPr>
        <p:spPr>
          <a:xfrm>
            <a:off x="1277073" y="1342590"/>
            <a:ext cx="9336912"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Model selection</a:t>
            </a:r>
            <a:r>
              <a:rPr lang="en-US" dirty="0">
                <a:latin typeface="Times New Roman" panose="02020603050405020304" pitchFamily="18" charset="0"/>
                <a:cs typeface="Times New Roman" panose="02020603050405020304" pitchFamily="18" charset="0"/>
              </a:rPr>
              <a:t>: estimating the performance of different models in order to choose the best one.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Model assessment</a:t>
            </a:r>
            <a:r>
              <a:rPr lang="en-US" dirty="0">
                <a:latin typeface="Times New Roman" panose="02020603050405020304" pitchFamily="18" charset="0"/>
                <a:cs typeface="Times New Roman" panose="02020603050405020304" pitchFamily="18" charset="0"/>
              </a:rPr>
              <a:t>: having chosen a final model, estimating its prediction error (generalization error) on new data.</a:t>
            </a:r>
          </a:p>
        </p:txBody>
      </p:sp>
      <p:sp>
        <p:nvSpPr>
          <p:cNvPr id="4" name="Rectangle 3">
            <a:extLst>
              <a:ext uri="{FF2B5EF4-FFF2-40B4-BE49-F238E27FC236}">
                <a16:creationId xmlns:a16="http://schemas.microsoft.com/office/drawing/2014/main" id="{0E3C69CA-FF9B-4DC9-99F9-D4C5D8876098}"/>
              </a:ext>
            </a:extLst>
          </p:cNvPr>
          <p:cNvSpPr/>
          <p:nvPr/>
        </p:nvSpPr>
        <p:spPr>
          <a:xfrm>
            <a:off x="1369670" y="2999657"/>
            <a:ext cx="8735028"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Best practice: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Split data into training, validation and test. The training set is used to t the models; the validation  set is used to estimate prediction error for model selection; the test set is used for assessment of the generalization error of the final chosen model.</a:t>
            </a:r>
          </a:p>
        </p:txBody>
      </p:sp>
      <p:pic>
        <p:nvPicPr>
          <p:cNvPr id="6" name="Picture 5">
            <a:extLst>
              <a:ext uri="{FF2B5EF4-FFF2-40B4-BE49-F238E27FC236}">
                <a16:creationId xmlns:a16="http://schemas.microsoft.com/office/drawing/2014/main" id="{93C5CF60-5222-4E71-BA22-72C937E21342}"/>
              </a:ext>
            </a:extLst>
          </p:cNvPr>
          <p:cNvPicPr>
            <a:picLocks noChangeAspect="1"/>
          </p:cNvPicPr>
          <p:nvPr/>
        </p:nvPicPr>
        <p:blipFill>
          <a:blip r:embed="rId2"/>
          <a:stretch>
            <a:fillRect/>
          </a:stretch>
        </p:blipFill>
        <p:spPr>
          <a:xfrm>
            <a:off x="2560597" y="5563926"/>
            <a:ext cx="6353175" cy="1123950"/>
          </a:xfrm>
          <a:prstGeom prst="rect">
            <a:avLst/>
          </a:prstGeom>
        </p:spPr>
      </p:pic>
      <p:sp>
        <p:nvSpPr>
          <p:cNvPr id="7" name="TextBox 6">
            <a:extLst>
              <a:ext uri="{FF2B5EF4-FFF2-40B4-BE49-F238E27FC236}">
                <a16:creationId xmlns:a16="http://schemas.microsoft.com/office/drawing/2014/main" id="{59815E39-05B6-4105-BCFD-50E2A3D6FE7D}"/>
              </a:ext>
            </a:extLst>
          </p:cNvPr>
          <p:cNvSpPr txBox="1"/>
          <p:nvPr/>
        </p:nvSpPr>
        <p:spPr>
          <a:xfrm>
            <a:off x="4085864" y="5379260"/>
            <a:ext cx="6078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50%</a:t>
            </a:r>
          </a:p>
        </p:txBody>
      </p:sp>
      <p:sp>
        <p:nvSpPr>
          <p:cNvPr id="9" name="TextBox 8">
            <a:extLst>
              <a:ext uri="{FF2B5EF4-FFF2-40B4-BE49-F238E27FC236}">
                <a16:creationId xmlns:a16="http://schemas.microsoft.com/office/drawing/2014/main" id="{A4A0A384-D94B-4AA9-9040-EC02CB6DC24E}"/>
              </a:ext>
            </a:extLst>
          </p:cNvPr>
          <p:cNvSpPr txBox="1"/>
          <p:nvPr/>
        </p:nvSpPr>
        <p:spPr>
          <a:xfrm>
            <a:off x="6205957" y="5404338"/>
            <a:ext cx="6078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25%</a:t>
            </a:r>
          </a:p>
        </p:txBody>
      </p:sp>
      <p:sp>
        <p:nvSpPr>
          <p:cNvPr id="10" name="TextBox 9">
            <a:extLst>
              <a:ext uri="{FF2B5EF4-FFF2-40B4-BE49-F238E27FC236}">
                <a16:creationId xmlns:a16="http://schemas.microsoft.com/office/drawing/2014/main" id="{5DF31F2D-FAAA-4AF5-A678-7483E970F34A}"/>
              </a:ext>
            </a:extLst>
          </p:cNvPr>
          <p:cNvSpPr txBox="1"/>
          <p:nvPr/>
        </p:nvSpPr>
        <p:spPr>
          <a:xfrm>
            <a:off x="7652797" y="5404337"/>
            <a:ext cx="6078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170460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2" name="Rectangle 1">
            <a:extLst>
              <a:ext uri="{FF2B5EF4-FFF2-40B4-BE49-F238E27FC236}">
                <a16:creationId xmlns:a16="http://schemas.microsoft.com/office/drawing/2014/main" id="{148BAC9A-5DAB-461E-B517-0C13F9793B61}"/>
              </a:ext>
            </a:extLst>
          </p:cNvPr>
          <p:cNvSpPr/>
          <p:nvPr/>
        </p:nvSpPr>
        <p:spPr>
          <a:xfrm>
            <a:off x="837166" y="1056719"/>
            <a:ext cx="352340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The Bias-Variance Decomposition</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43FA0D82-04D5-4489-807B-8D32335502CA}"/>
                  </a:ext>
                </a:extLst>
              </p:cNvPr>
              <p:cNvSpPr/>
              <p:nvPr/>
            </p:nvSpPr>
            <p:spPr>
              <a:xfrm>
                <a:off x="837166" y="1585446"/>
                <a:ext cx="9637923" cy="93891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we assume that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oMath>
                </a14:m>
                <a:r>
                  <a:rPr lang="en-US" dirty="0">
                    <a:latin typeface="Times New Roman" panose="02020603050405020304" pitchFamily="18" charset="0"/>
                    <a:cs typeface="Times New Roman" panose="02020603050405020304" pitchFamily="18" charset="0"/>
                  </a:rPr>
                  <a:t> where E(</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latin typeface="Times New Roman" panose="02020603050405020304" pitchFamily="18" charset="0"/>
                    <a:cs typeface="Times New Roman" panose="02020603050405020304" pitchFamily="18" charset="0"/>
                  </a:rPr>
                  <a:t>) = 0 and Var(</a:t>
                </a:r>
                <a14:m>
                  <m:oMath xmlns:m="http://schemas.openxmlformats.org/officeDocument/2006/math">
                    <m:r>
                      <a:rPr lang="en-US" i="1">
                        <a:latin typeface="Cambria Math" panose="02040503050406030204" pitchFamily="18" charset="0"/>
                        <a:ea typeface="Cambria Math" panose="02040503050406030204" pitchFamily="18" charset="0"/>
                      </a:rPr>
                      <m:t>𝜀</m:t>
                    </m:r>
                  </m:oMath>
                </a14:m>
                <a:r>
                  <a:rPr lang="en-US"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𝜀</m:t>
                        </m:r>
                      </m:sub>
                      <m:sup>
                        <m:r>
                          <a:rPr lang="en-US" i="1">
                            <a:latin typeface="Cambria Math" panose="02040503050406030204" pitchFamily="18" charset="0"/>
                          </a:rPr>
                          <m:t>2</m:t>
                        </m:r>
                      </m:sup>
                    </m:sSubSup>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we can derive an expression for the expected prediction error of a regression fit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at an input point X = x</a:t>
                </a:r>
                <a:r>
                  <a:rPr lang="en-US" sz="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using squared-error loss:</a:t>
                </a:r>
              </a:p>
            </p:txBody>
          </p:sp>
        </mc:Choice>
        <mc:Fallback>
          <p:sp>
            <p:nvSpPr>
              <p:cNvPr id="3" name="Rectangle 2">
                <a:extLst>
                  <a:ext uri="{FF2B5EF4-FFF2-40B4-BE49-F238E27FC236}">
                    <a16:creationId xmlns:a16="http://schemas.microsoft.com/office/drawing/2014/main" id="{43FA0D82-04D5-4489-807B-8D32335502CA}"/>
                  </a:ext>
                </a:extLst>
              </p:cNvPr>
              <p:cNvSpPr>
                <a:spLocks noRot="1" noChangeAspect="1" noMove="1" noResize="1" noEditPoints="1" noAdjustHandles="1" noChangeArrowheads="1" noChangeShapeType="1" noTextEdit="1"/>
              </p:cNvSpPr>
              <p:nvPr/>
            </p:nvSpPr>
            <p:spPr>
              <a:xfrm>
                <a:off x="837166" y="1585446"/>
                <a:ext cx="9637923" cy="938911"/>
              </a:xfrm>
              <a:prstGeom prst="rect">
                <a:avLst/>
              </a:prstGeom>
              <a:blipFill>
                <a:blip r:embed="rId2"/>
                <a:stretch>
                  <a:fillRect l="-506" t="-3247" b="-97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B9066CD-0D2A-4A90-8956-99903F887415}"/>
              </a:ext>
            </a:extLst>
          </p:cNvPr>
          <p:cNvPicPr>
            <a:picLocks noChangeAspect="1"/>
          </p:cNvPicPr>
          <p:nvPr/>
        </p:nvPicPr>
        <p:blipFill>
          <a:blip r:embed="rId3"/>
          <a:stretch>
            <a:fillRect/>
          </a:stretch>
        </p:blipFill>
        <p:spPr>
          <a:xfrm>
            <a:off x="237281" y="2913677"/>
            <a:ext cx="6265119" cy="1545938"/>
          </a:xfrm>
          <a:prstGeom prst="rect">
            <a:avLst/>
          </a:prstGeom>
        </p:spPr>
      </p:pic>
      <p:pic>
        <p:nvPicPr>
          <p:cNvPr id="7" name="Picture 6">
            <a:extLst>
              <a:ext uri="{FF2B5EF4-FFF2-40B4-BE49-F238E27FC236}">
                <a16:creationId xmlns:a16="http://schemas.microsoft.com/office/drawing/2014/main" id="{0D8B62B7-B663-4DF1-A8C6-F746996B8392}"/>
              </a:ext>
            </a:extLst>
          </p:cNvPr>
          <p:cNvPicPr>
            <a:picLocks noChangeAspect="1"/>
          </p:cNvPicPr>
          <p:nvPr/>
        </p:nvPicPr>
        <p:blipFill>
          <a:blip r:embed="rId4"/>
          <a:stretch>
            <a:fillRect/>
          </a:stretch>
        </p:blipFill>
        <p:spPr>
          <a:xfrm>
            <a:off x="8731170" y="2366813"/>
            <a:ext cx="3460830" cy="3306124"/>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07218DDB-286E-45E5-BAB7-92B98161BF95}"/>
                  </a:ext>
                </a:extLst>
              </p:cNvPr>
              <p:cNvSpPr/>
              <p:nvPr/>
            </p:nvSpPr>
            <p:spPr>
              <a:xfrm>
                <a:off x="524648" y="4779198"/>
                <a:ext cx="7809124" cy="17874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The first term is the variance of the target around its true mean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and</a:t>
                </a:r>
              </a:p>
              <a:p>
                <a:r>
                  <a:rPr lang="en-US" dirty="0">
                    <a:latin typeface="Times New Roman" panose="02020603050405020304" pitchFamily="18" charset="0"/>
                    <a:cs typeface="Times New Roman" panose="02020603050405020304" pitchFamily="18" charset="0"/>
                  </a:rPr>
                  <a:t>cannot be avoided no matter how well we estimate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unless </a:t>
                </a:r>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i="1" smtClean="0">
                            <a:latin typeface="Cambria Math" panose="02040503050406030204" pitchFamily="18" charset="0"/>
                            <a:ea typeface="Cambria Math" panose="02040503050406030204" pitchFamily="18" charset="0"/>
                          </a:rPr>
                          <m:t>𝜀</m:t>
                        </m:r>
                      </m:sub>
                      <m:sup>
                        <m:r>
                          <a:rPr lang="en-US" b="0" i="1" smtClean="0">
                            <a:latin typeface="Cambria Math" panose="02040503050406030204" pitchFamily="18" charset="0"/>
                          </a:rPr>
                          <m:t>2</m:t>
                        </m:r>
                      </m:sup>
                    </m:sSubSup>
                    <m:r>
                      <a:rPr lang="en-US" b="0" i="1" smtClean="0">
                        <a:latin typeface="Cambria Math" panose="02040503050406030204" pitchFamily="18" charset="0"/>
                      </a:rPr>
                      <m:t>=0</m:t>
                    </m:r>
                  </m:oMath>
                </a14:m>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 The second term is the squared bias, the amount by which the average of</a:t>
                </a:r>
              </a:p>
              <a:p>
                <a:r>
                  <a:rPr lang="en-US" dirty="0">
                    <a:latin typeface="Times New Roman" panose="02020603050405020304" pitchFamily="18" charset="0"/>
                    <a:cs typeface="Times New Roman" panose="02020603050405020304" pitchFamily="18" charset="0"/>
                  </a:rPr>
                  <a:t>our estimate differs from the true mean</a:t>
                </a:r>
              </a:p>
              <a:p>
                <a:r>
                  <a:rPr lang="en-US" dirty="0">
                    <a:latin typeface="Times New Roman" panose="02020603050405020304" pitchFamily="18" charset="0"/>
                    <a:cs typeface="Times New Roman" panose="02020603050405020304" pitchFamily="18" charset="0"/>
                  </a:rPr>
                  <a:t>-  the last term is the variance; the expected squared deviation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around its mean.</a:t>
                </a:r>
              </a:p>
            </p:txBody>
          </p:sp>
        </mc:Choice>
        <mc:Fallback>
          <p:sp>
            <p:nvSpPr>
              <p:cNvPr id="6" name="Rectangle 5">
                <a:extLst>
                  <a:ext uri="{FF2B5EF4-FFF2-40B4-BE49-F238E27FC236}">
                    <a16:creationId xmlns:a16="http://schemas.microsoft.com/office/drawing/2014/main" id="{07218DDB-286E-45E5-BAB7-92B98161BF95}"/>
                  </a:ext>
                </a:extLst>
              </p:cNvPr>
              <p:cNvSpPr>
                <a:spLocks noRot="1" noChangeAspect="1" noMove="1" noResize="1" noEditPoints="1" noAdjustHandles="1" noChangeArrowheads="1" noChangeShapeType="1" noTextEdit="1"/>
              </p:cNvSpPr>
              <p:nvPr/>
            </p:nvSpPr>
            <p:spPr>
              <a:xfrm>
                <a:off x="524648" y="4779198"/>
                <a:ext cx="7809124" cy="1787477"/>
              </a:xfrm>
              <a:prstGeom prst="rect">
                <a:avLst/>
              </a:prstGeom>
              <a:blipFill>
                <a:blip r:embed="rId5"/>
                <a:stretch>
                  <a:fillRect l="-625" t="-2048" b="-3754"/>
                </a:stretch>
              </a:blipFill>
            </p:spPr>
            <p:txBody>
              <a:bodyPr/>
              <a:lstStyle/>
              <a:p>
                <a:r>
                  <a:rPr lang="en-US">
                    <a:noFill/>
                  </a:rPr>
                  <a:t> </a:t>
                </a:r>
              </a:p>
            </p:txBody>
          </p:sp>
        </mc:Fallback>
      </mc:AlternateContent>
    </p:spTree>
    <p:extLst>
      <p:ext uri="{BB962C8B-B14F-4D97-AF65-F5344CB8AC3E}">
        <p14:creationId xmlns:p14="http://schemas.microsoft.com/office/powerpoint/2010/main" val="39277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423368F-3220-4C6D-9CA0-71AC2AE4FF16}"/>
              </a:ext>
            </a:extLst>
          </p:cNvPr>
          <p:cNvSpPr txBox="1"/>
          <p:nvPr/>
        </p:nvSpPr>
        <p:spPr>
          <a:xfrm>
            <a:off x="1365813" y="937550"/>
            <a:ext cx="43644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a linear model with p components: </a:t>
            </a:r>
          </a:p>
        </p:txBody>
      </p:sp>
      <p:pic>
        <p:nvPicPr>
          <p:cNvPr id="3" name="Picture 2">
            <a:extLst>
              <a:ext uri="{FF2B5EF4-FFF2-40B4-BE49-F238E27FC236}">
                <a16:creationId xmlns:a16="http://schemas.microsoft.com/office/drawing/2014/main" id="{6F8A27DC-0685-448E-842D-E785EC156964}"/>
              </a:ext>
            </a:extLst>
          </p:cNvPr>
          <p:cNvPicPr>
            <a:picLocks noChangeAspect="1"/>
          </p:cNvPicPr>
          <p:nvPr/>
        </p:nvPicPr>
        <p:blipFill>
          <a:blip r:embed="rId2"/>
          <a:stretch>
            <a:fillRect/>
          </a:stretch>
        </p:blipFill>
        <p:spPr>
          <a:xfrm>
            <a:off x="4939703" y="1404992"/>
            <a:ext cx="1581150" cy="400050"/>
          </a:xfrm>
          <a:prstGeom prst="rect">
            <a:avLst/>
          </a:prstGeom>
        </p:spPr>
      </p:pic>
      <p:sp>
        <p:nvSpPr>
          <p:cNvPr id="4" name="TextBox 3">
            <a:extLst>
              <a:ext uri="{FF2B5EF4-FFF2-40B4-BE49-F238E27FC236}">
                <a16:creationId xmlns:a16="http://schemas.microsoft.com/office/drawing/2014/main" id="{5DDC70E8-5721-494C-ACE7-220172DCF6CD}"/>
              </a:ext>
            </a:extLst>
          </p:cNvPr>
          <p:cNvSpPr txBox="1"/>
          <p:nvPr/>
        </p:nvSpPr>
        <p:spPr>
          <a:xfrm>
            <a:off x="2627453" y="1770926"/>
            <a:ext cx="186089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Then the error is: </a:t>
            </a:r>
          </a:p>
        </p:txBody>
      </p:sp>
      <p:pic>
        <p:nvPicPr>
          <p:cNvPr id="6" name="Picture 5">
            <a:extLst>
              <a:ext uri="{FF2B5EF4-FFF2-40B4-BE49-F238E27FC236}">
                <a16:creationId xmlns:a16="http://schemas.microsoft.com/office/drawing/2014/main" id="{2490BF7B-46D3-42EA-9667-573C0106CF8A}"/>
              </a:ext>
            </a:extLst>
          </p:cNvPr>
          <p:cNvPicPr>
            <a:picLocks noChangeAspect="1"/>
          </p:cNvPicPr>
          <p:nvPr/>
        </p:nvPicPr>
        <p:blipFill>
          <a:blip r:embed="rId3"/>
          <a:stretch>
            <a:fillRect/>
          </a:stretch>
        </p:blipFill>
        <p:spPr>
          <a:xfrm>
            <a:off x="3799149" y="2345937"/>
            <a:ext cx="4394822" cy="384100"/>
          </a:xfrm>
          <a:prstGeom prst="rect">
            <a:avLst/>
          </a:prstGeom>
        </p:spPr>
      </p:pic>
      <p:pic>
        <p:nvPicPr>
          <p:cNvPr id="7" name="Picture 6">
            <a:extLst>
              <a:ext uri="{FF2B5EF4-FFF2-40B4-BE49-F238E27FC236}">
                <a16:creationId xmlns:a16="http://schemas.microsoft.com/office/drawing/2014/main" id="{6B59C887-6073-4163-B79F-667C648E2EFC}"/>
              </a:ext>
            </a:extLst>
          </p:cNvPr>
          <p:cNvPicPr>
            <a:picLocks noChangeAspect="1"/>
          </p:cNvPicPr>
          <p:nvPr/>
        </p:nvPicPr>
        <p:blipFill>
          <a:blip r:embed="rId4"/>
          <a:stretch>
            <a:fillRect/>
          </a:stretch>
        </p:blipFill>
        <p:spPr>
          <a:xfrm>
            <a:off x="5079296" y="2763361"/>
            <a:ext cx="4631863" cy="413088"/>
          </a:xfrm>
          <a:prstGeom prst="rect">
            <a:avLst/>
          </a:prstGeom>
        </p:spPr>
      </p:pic>
      <p:sp>
        <p:nvSpPr>
          <p:cNvPr id="9" name="TextBox 8">
            <a:extLst>
              <a:ext uri="{FF2B5EF4-FFF2-40B4-BE49-F238E27FC236}">
                <a16:creationId xmlns:a16="http://schemas.microsoft.com/office/drawing/2014/main" id="{64ED63FC-673C-46B9-8F6F-261F41ABEBFC}"/>
              </a:ext>
            </a:extLst>
          </p:cNvPr>
          <p:cNvSpPr txBox="1"/>
          <p:nvPr/>
        </p:nvSpPr>
        <p:spPr>
          <a:xfrm>
            <a:off x="2835797" y="3067291"/>
            <a:ext cx="115288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Here </a:t>
            </a:r>
            <a:r>
              <a:rPr lang="en-US" b="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is: </a:t>
            </a:r>
            <a:endParaRPr lang="en-US"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D7CA0D1-7692-49E2-A7BF-0EDD46F6B230}"/>
              </a:ext>
            </a:extLst>
          </p:cNvPr>
          <p:cNvPicPr>
            <a:picLocks noChangeAspect="1"/>
          </p:cNvPicPr>
          <p:nvPr/>
        </p:nvPicPr>
        <p:blipFill>
          <a:blip r:embed="rId5"/>
          <a:stretch>
            <a:fillRect/>
          </a:stretch>
        </p:blipFill>
        <p:spPr>
          <a:xfrm>
            <a:off x="5079296" y="3436623"/>
            <a:ext cx="2743200" cy="323850"/>
          </a:xfrm>
          <a:prstGeom prst="rect">
            <a:avLst/>
          </a:prstGeom>
        </p:spPr>
      </p:pic>
      <p:sp>
        <p:nvSpPr>
          <p:cNvPr id="11" name="Rectangle 10">
            <a:extLst>
              <a:ext uri="{FF2B5EF4-FFF2-40B4-BE49-F238E27FC236}">
                <a16:creationId xmlns:a16="http://schemas.microsoft.com/office/drawing/2014/main" id="{4511C870-3C41-436F-86B8-DA8D1F30C14B}"/>
              </a:ext>
            </a:extLst>
          </p:cNvPr>
          <p:cNvSpPr/>
          <p:nvPr/>
        </p:nvSpPr>
        <p:spPr>
          <a:xfrm>
            <a:off x="2682278" y="3957672"/>
            <a:ext cx="6096000" cy="369332"/>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the N-vector of linear weights that produce the fit:</a:t>
            </a:r>
          </a:p>
        </p:txBody>
      </p:sp>
      <p:pic>
        <p:nvPicPr>
          <p:cNvPr id="12" name="Picture 11">
            <a:extLst>
              <a:ext uri="{FF2B5EF4-FFF2-40B4-BE49-F238E27FC236}">
                <a16:creationId xmlns:a16="http://schemas.microsoft.com/office/drawing/2014/main" id="{4713DD5F-0EF7-4943-A589-173E0C42194D}"/>
              </a:ext>
            </a:extLst>
          </p:cNvPr>
          <p:cNvPicPr>
            <a:picLocks noChangeAspect="1"/>
          </p:cNvPicPr>
          <p:nvPr/>
        </p:nvPicPr>
        <p:blipFill>
          <a:blip r:embed="rId6"/>
          <a:stretch>
            <a:fillRect/>
          </a:stretch>
        </p:blipFill>
        <p:spPr>
          <a:xfrm>
            <a:off x="5079296" y="4384267"/>
            <a:ext cx="3324225" cy="381000"/>
          </a:xfrm>
          <a:prstGeom prst="rect">
            <a:avLst/>
          </a:prstGeom>
        </p:spPr>
      </p:pic>
      <p:sp>
        <p:nvSpPr>
          <p:cNvPr id="13" name="TextBox 12">
            <a:extLst>
              <a:ext uri="{FF2B5EF4-FFF2-40B4-BE49-F238E27FC236}">
                <a16:creationId xmlns:a16="http://schemas.microsoft.com/office/drawing/2014/main" id="{E72BE60A-4490-4437-BD5C-8A058CFFD154}"/>
              </a:ext>
            </a:extLst>
          </p:cNvPr>
          <p:cNvSpPr txBox="1"/>
          <p:nvPr/>
        </p:nvSpPr>
        <p:spPr>
          <a:xfrm>
            <a:off x="3009418" y="4765267"/>
            <a:ext cx="130195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And hence: </a:t>
            </a:r>
          </a:p>
        </p:txBody>
      </p:sp>
      <p:pic>
        <p:nvPicPr>
          <p:cNvPr id="14" name="Picture 13">
            <a:extLst>
              <a:ext uri="{FF2B5EF4-FFF2-40B4-BE49-F238E27FC236}">
                <a16:creationId xmlns:a16="http://schemas.microsoft.com/office/drawing/2014/main" id="{C22F8AB0-E8EA-4EF7-8C6E-65DC92833FDB}"/>
              </a:ext>
            </a:extLst>
          </p:cNvPr>
          <p:cNvPicPr>
            <a:picLocks noChangeAspect="1"/>
          </p:cNvPicPr>
          <p:nvPr/>
        </p:nvPicPr>
        <p:blipFill>
          <a:blip r:embed="rId7"/>
          <a:stretch>
            <a:fillRect/>
          </a:stretch>
        </p:blipFill>
        <p:spPr>
          <a:xfrm>
            <a:off x="5079296" y="5051085"/>
            <a:ext cx="3114675" cy="428625"/>
          </a:xfrm>
          <a:prstGeom prst="rect">
            <a:avLst/>
          </a:prstGeom>
        </p:spPr>
      </p:pic>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4AFCE47B-F983-4C34-8383-A2CEBF93AB17}"/>
                  </a:ext>
                </a:extLst>
              </p:cNvPr>
              <p:cNvSpPr/>
              <p:nvPr/>
            </p:nvSpPr>
            <p:spPr>
              <a:xfrm>
                <a:off x="291503" y="5682753"/>
                <a:ext cx="478155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While this variance changes withX</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its average (with X</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taken to be each of the sample values 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(p/N)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𝜀</m:t>
                        </m:r>
                      </m:sub>
                      <m:sup>
                        <m:r>
                          <a:rPr lang="en-US" i="1">
                            <a:latin typeface="Cambria Math" panose="02040503050406030204" pitchFamily="18" charset="0"/>
                          </a:rPr>
                          <m:t>2</m:t>
                        </m:r>
                      </m:sup>
                    </m:sSubSup>
                  </m:oMath>
                </a14:m>
                <a:r>
                  <a:rPr lang="en-US" dirty="0">
                    <a:latin typeface="Times New Roman" panose="02020603050405020304" pitchFamily="18" charset="0"/>
                    <a:cs typeface="Times New Roman" panose="02020603050405020304" pitchFamily="18" charset="0"/>
                  </a:rPr>
                  <a:t>, and hence </a:t>
                </a:r>
              </a:p>
            </p:txBody>
          </p:sp>
        </mc:Choice>
        <mc:Fallback>
          <p:sp>
            <p:nvSpPr>
              <p:cNvPr id="15" name="Rectangle 14">
                <a:extLst>
                  <a:ext uri="{FF2B5EF4-FFF2-40B4-BE49-F238E27FC236}">
                    <a16:creationId xmlns:a16="http://schemas.microsoft.com/office/drawing/2014/main" id="{4AFCE47B-F983-4C34-8383-A2CEBF93AB17}"/>
                  </a:ext>
                </a:extLst>
              </p:cNvPr>
              <p:cNvSpPr>
                <a:spLocks noRot="1" noChangeAspect="1" noMove="1" noResize="1" noEditPoints="1" noAdjustHandles="1" noChangeArrowheads="1" noChangeShapeType="1" noTextEdit="1"/>
              </p:cNvSpPr>
              <p:nvPr/>
            </p:nvSpPr>
            <p:spPr>
              <a:xfrm>
                <a:off x="291503" y="5682753"/>
                <a:ext cx="4781550" cy="923330"/>
              </a:xfrm>
              <a:prstGeom prst="rect">
                <a:avLst/>
              </a:prstGeom>
              <a:blipFill>
                <a:blip r:embed="rId8"/>
                <a:stretch>
                  <a:fillRect l="-1148" t="-3289" r="-2041" b="-9211"/>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F05E495-89D7-44BF-A134-E8E42CA6BF2D}"/>
              </a:ext>
            </a:extLst>
          </p:cNvPr>
          <p:cNvPicPr>
            <a:picLocks noChangeAspect="1"/>
          </p:cNvPicPr>
          <p:nvPr/>
        </p:nvPicPr>
        <p:blipFill>
          <a:blip r:embed="rId9"/>
          <a:stretch>
            <a:fillRect/>
          </a:stretch>
        </p:blipFill>
        <p:spPr>
          <a:xfrm>
            <a:off x="5073053" y="5843907"/>
            <a:ext cx="6686550" cy="857250"/>
          </a:xfrm>
          <a:prstGeom prst="rect">
            <a:avLst/>
          </a:prstGeom>
          <a:ln>
            <a:solidFill>
              <a:srgbClr val="FF0000"/>
            </a:solidFill>
          </a:ln>
        </p:spPr>
      </p:pic>
      <p:sp>
        <p:nvSpPr>
          <p:cNvPr id="17" name="Oval 16">
            <a:extLst>
              <a:ext uri="{FF2B5EF4-FFF2-40B4-BE49-F238E27FC236}">
                <a16:creationId xmlns:a16="http://schemas.microsoft.com/office/drawing/2014/main" id="{35AB1906-B496-4C19-A5D2-B7011547E3AC}"/>
              </a:ext>
            </a:extLst>
          </p:cNvPr>
          <p:cNvSpPr/>
          <p:nvPr/>
        </p:nvSpPr>
        <p:spPr>
          <a:xfrm>
            <a:off x="10914927" y="5843907"/>
            <a:ext cx="405114" cy="4286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CB232A6-3591-44C8-9604-188D7C0D70DD}"/>
              </a:ext>
            </a:extLst>
          </p:cNvPr>
          <p:cNvSpPr txBox="1"/>
          <p:nvPr/>
        </p:nvSpPr>
        <p:spPr>
          <a:xfrm>
            <a:off x="8961890" y="4756320"/>
            <a:ext cx="2955553"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Model complexity contribute </a:t>
            </a:r>
          </a:p>
          <a:p>
            <a:r>
              <a:rPr lang="en-US" dirty="0">
                <a:latin typeface="Times New Roman" panose="02020603050405020304" pitchFamily="18" charset="0"/>
                <a:cs typeface="Times New Roman" panose="02020603050405020304" pitchFamily="18" charset="0"/>
              </a:rPr>
              <a:t>to variance</a:t>
            </a:r>
          </a:p>
        </p:txBody>
      </p:sp>
      <p:cxnSp>
        <p:nvCxnSpPr>
          <p:cNvPr id="20" name="Straight Arrow Connector 19">
            <a:extLst>
              <a:ext uri="{FF2B5EF4-FFF2-40B4-BE49-F238E27FC236}">
                <a16:creationId xmlns:a16="http://schemas.microsoft.com/office/drawing/2014/main" id="{56A1E483-AB5F-42B1-9203-02648EA27F8B}"/>
              </a:ext>
            </a:extLst>
          </p:cNvPr>
          <p:cNvCxnSpPr/>
          <p:nvPr/>
        </p:nvCxnSpPr>
        <p:spPr>
          <a:xfrm flipH="1" flipV="1">
            <a:off x="10759736" y="5222240"/>
            <a:ext cx="314664" cy="460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64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P spid="11" grpId="0"/>
      <p:bldP spid="13" grpId="0"/>
      <p:bldP spid="15" grpId="0"/>
      <p:bldP spid="17"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56CBC8-7AA5-43B4-8530-369F74712A8C}"/>
              </a:ext>
            </a:extLst>
          </p:cNvPr>
          <p:cNvPicPr>
            <a:picLocks noChangeAspect="1"/>
          </p:cNvPicPr>
          <p:nvPr/>
        </p:nvPicPr>
        <p:blipFill>
          <a:blip r:embed="rId2"/>
          <a:stretch>
            <a:fillRect/>
          </a:stretch>
        </p:blipFill>
        <p:spPr>
          <a:xfrm>
            <a:off x="1299861" y="1736504"/>
            <a:ext cx="3295650" cy="352425"/>
          </a:xfrm>
          <a:prstGeom prst="rect">
            <a:avLst/>
          </a:prstGeom>
        </p:spPr>
      </p:pic>
      <p:sp>
        <p:nvSpPr>
          <p:cNvPr id="4" name="TextBox 3">
            <a:extLst>
              <a:ext uri="{FF2B5EF4-FFF2-40B4-BE49-F238E27FC236}">
                <a16:creationId xmlns:a16="http://schemas.microsoft.com/office/drawing/2014/main" id="{935E718D-98C0-489A-A196-CB03619B8C2B}"/>
              </a:ext>
            </a:extLst>
          </p:cNvPr>
          <p:cNvSpPr txBox="1"/>
          <p:nvPr/>
        </p:nvSpPr>
        <p:spPr>
          <a:xfrm>
            <a:off x="815397" y="926827"/>
            <a:ext cx="503498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the ridge regression everything is the same except the </a:t>
            </a:r>
            <a:r>
              <a:rPr lang="en-US" b="1" dirty="0">
                <a:latin typeface="Times New Roman" panose="02020603050405020304" pitchFamily="18" charset="0"/>
                <a:cs typeface="Times New Roman" panose="02020603050405020304" pitchFamily="18" charset="0"/>
              </a:rPr>
              <a:t>h </a:t>
            </a:r>
            <a:r>
              <a:rPr lang="en-US" dirty="0">
                <a:latin typeface="Times New Roman" panose="02020603050405020304" pitchFamily="18" charset="0"/>
                <a:cs typeface="Times New Roman" panose="02020603050405020304" pitchFamily="18" charset="0"/>
              </a:rPr>
              <a:t>now has the form: </a:t>
            </a:r>
          </a:p>
        </p:txBody>
      </p:sp>
      <p:pic>
        <p:nvPicPr>
          <p:cNvPr id="6" name="Picture 5">
            <a:extLst>
              <a:ext uri="{FF2B5EF4-FFF2-40B4-BE49-F238E27FC236}">
                <a16:creationId xmlns:a16="http://schemas.microsoft.com/office/drawing/2014/main" id="{9C3D8D7F-B605-4EE3-BC38-BD0E1B22BEA8}"/>
              </a:ext>
            </a:extLst>
          </p:cNvPr>
          <p:cNvPicPr>
            <a:picLocks noChangeAspect="1"/>
          </p:cNvPicPr>
          <p:nvPr/>
        </p:nvPicPr>
        <p:blipFill>
          <a:blip r:embed="rId3"/>
          <a:stretch>
            <a:fillRect/>
          </a:stretch>
        </p:blipFill>
        <p:spPr>
          <a:xfrm>
            <a:off x="1198522" y="2252275"/>
            <a:ext cx="9077325" cy="1219200"/>
          </a:xfrm>
          <a:prstGeom prst="rect">
            <a:avLst/>
          </a:prstGeom>
        </p:spPr>
      </p:pic>
      <p:sp>
        <p:nvSpPr>
          <p:cNvPr id="9" name="Rectangle 8">
            <a:extLst>
              <a:ext uri="{FF2B5EF4-FFF2-40B4-BE49-F238E27FC236}">
                <a16:creationId xmlns:a16="http://schemas.microsoft.com/office/drawing/2014/main" id="{D6950DF6-8448-4B82-8FB3-A70388DCCE66}"/>
              </a:ext>
            </a:extLst>
          </p:cNvPr>
          <p:cNvSpPr/>
          <p:nvPr/>
        </p:nvSpPr>
        <p:spPr>
          <a:xfrm>
            <a:off x="941033" y="4034190"/>
            <a:ext cx="9334814" cy="1200329"/>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first term on the right-hand side is the average squared model bias, the error between the best-fitting linear approximation and the true function.</a:t>
            </a:r>
          </a:p>
          <a:p>
            <a:r>
              <a:rPr lang="en-US" dirty="0">
                <a:latin typeface="Times New Roman" panose="02020603050405020304" pitchFamily="18" charset="0"/>
                <a:cs typeface="Times New Roman" panose="02020603050405020304" pitchFamily="18" charset="0"/>
              </a:rPr>
              <a:t>The second term is the average squared estimation bias, the error between the average estimate and the best-fitting linear approximation.</a:t>
            </a:r>
          </a:p>
        </p:txBody>
      </p:sp>
      <p:pic>
        <p:nvPicPr>
          <p:cNvPr id="10" name="Picture 9">
            <a:extLst>
              <a:ext uri="{FF2B5EF4-FFF2-40B4-BE49-F238E27FC236}">
                <a16:creationId xmlns:a16="http://schemas.microsoft.com/office/drawing/2014/main" id="{B4F1640D-98C3-45D9-9607-197581015082}"/>
              </a:ext>
            </a:extLst>
          </p:cNvPr>
          <p:cNvPicPr>
            <a:picLocks noChangeAspect="1"/>
          </p:cNvPicPr>
          <p:nvPr/>
        </p:nvPicPr>
        <p:blipFill>
          <a:blip r:embed="rId4"/>
          <a:stretch>
            <a:fillRect/>
          </a:stretch>
        </p:blipFill>
        <p:spPr>
          <a:xfrm>
            <a:off x="10107350" y="4600555"/>
            <a:ext cx="809367" cy="322248"/>
          </a:xfrm>
          <a:prstGeom prst="rect">
            <a:avLst/>
          </a:prstGeom>
        </p:spPr>
      </p:pic>
    </p:spTree>
    <p:extLst>
      <p:ext uri="{BB962C8B-B14F-4D97-AF65-F5344CB8AC3E}">
        <p14:creationId xmlns:p14="http://schemas.microsoft.com/office/powerpoint/2010/main" val="144135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07E097C-80BB-40EE-BEBD-8C3284ED06A0}"/>
              </a:ext>
            </a:extLst>
          </p:cNvPr>
          <p:cNvPicPr>
            <a:picLocks noChangeAspect="1"/>
          </p:cNvPicPr>
          <p:nvPr/>
        </p:nvPicPr>
        <p:blipFill>
          <a:blip r:embed="rId2"/>
          <a:stretch>
            <a:fillRect/>
          </a:stretch>
        </p:blipFill>
        <p:spPr>
          <a:xfrm>
            <a:off x="3924300" y="2764452"/>
            <a:ext cx="4076700" cy="542925"/>
          </a:xfrm>
          <a:prstGeom prst="rect">
            <a:avLst/>
          </a:prstGeom>
        </p:spPr>
      </p:pic>
      <p:pic>
        <p:nvPicPr>
          <p:cNvPr id="3" name="Picture 2">
            <a:extLst>
              <a:ext uri="{FF2B5EF4-FFF2-40B4-BE49-F238E27FC236}">
                <a16:creationId xmlns:a16="http://schemas.microsoft.com/office/drawing/2014/main" id="{AF9FE9D4-BC39-497E-9239-95C43F9424E8}"/>
              </a:ext>
            </a:extLst>
          </p:cNvPr>
          <p:cNvPicPr>
            <a:picLocks noChangeAspect="1"/>
          </p:cNvPicPr>
          <p:nvPr/>
        </p:nvPicPr>
        <p:blipFill>
          <a:blip r:embed="rId3"/>
          <a:stretch>
            <a:fillRect/>
          </a:stretch>
        </p:blipFill>
        <p:spPr>
          <a:xfrm>
            <a:off x="3924300" y="4143863"/>
            <a:ext cx="4343400" cy="523875"/>
          </a:xfrm>
          <a:prstGeom prst="rect">
            <a:avLst/>
          </a:prstGeom>
        </p:spPr>
      </p:pic>
      <p:sp>
        <p:nvSpPr>
          <p:cNvPr id="4" name="Rectangle 3">
            <a:extLst>
              <a:ext uri="{FF2B5EF4-FFF2-40B4-BE49-F238E27FC236}">
                <a16:creationId xmlns:a16="http://schemas.microsoft.com/office/drawing/2014/main" id="{98E83A69-F7BD-4937-9B4B-0DD381890FE8}"/>
              </a:ext>
            </a:extLst>
          </p:cNvPr>
          <p:cNvSpPr/>
          <p:nvPr/>
        </p:nvSpPr>
        <p:spPr>
          <a:xfrm>
            <a:off x="650407" y="953094"/>
            <a:ext cx="384194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Optimism of the Training Error Rate</a:t>
            </a:r>
          </a:p>
        </p:txBody>
      </p:sp>
      <p:pic>
        <p:nvPicPr>
          <p:cNvPr id="6" name="Picture 5">
            <a:extLst>
              <a:ext uri="{FF2B5EF4-FFF2-40B4-BE49-F238E27FC236}">
                <a16:creationId xmlns:a16="http://schemas.microsoft.com/office/drawing/2014/main" id="{ED2388D2-52E0-41A7-9092-725ED1721B15}"/>
              </a:ext>
            </a:extLst>
          </p:cNvPr>
          <p:cNvPicPr>
            <a:picLocks noChangeAspect="1"/>
          </p:cNvPicPr>
          <p:nvPr/>
        </p:nvPicPr>
        <p:blipFill>
          <a:blip r:embed="rId4"/>
          <a:stretch>
            <a:fillRect/>
          </a:stretch>
        </p:blipFill>
        <p:spPr>
          <a:xfrm>
            <a:off x="3924300" y="1964006"/>
            <a:ext cx="4257675" cy="381000"/>
          </a:xfrm>
          <a:prstGeom prst="rect">
            <a:avLst/>
          </a:prstGeom>
        </p:spPr>
      </p:pic>
      <p:sp>
        <p:nvSpPr>
          <p:cNvPr id="7" name="TextBox 6">
            <a:extLst>
              <a:ext uri="{FF2B5EF4-FFF2-40B4-BE49-F238E27FC236}">
                <a16:creationId xmlns:a16="http://schemas.microsoft.com/office/drawing/2014/main" id="{D98218C3-C35F-412F-B9D7-0034EAE467B6}"/>
              </a:ext>
            </a:extLst>
          </p:cNvPr>
          <p:cNvSpPr txBox="1"/>
          <p:nvPr/>
        </p:nvSpPr>
        <p:spPr>
          <a:xfrm>
            <a:off x="1620456" y="1673585"/>
            <a:ext cx="20567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Given a training set:</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749D313-E0BC-473F-9B44-6C7AE29506B0}"/>
                  </a:ext>
                </a:extLst>
              </p:cNvPr>
              <p:cNvSpPr txBox="1"/>
              <p:nvPr/>
            </p:nvSpPr>
            <p:spPr>
              <a:xfrm>
                <a:off x="941033" y="2473591"/>
                <a:ext cx="6484211" cy="384914"/>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 generalization error rate of new points (X</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 Y</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for model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oMath>
                </a14:m>
                <a:r>
                  <a:rPr lang="en-US" dirty="0">
                    <a:latin typeface="Times New Roman" panose="02020603050405020304" pitchFamily="18" charset="0"/>
                    <a:cs typeface="Times New Roman" panose="02020603050405020304" pitchFamily="18" charset="0"/>
                  </a:rPr>
                  <a:t> is: </a:t>
                </a:r>
              </a:p>
            </p:txBody>
          </p:sp>
        </mc:Choice>
        <mc:Fallback>
          <p:sp>
            <p:nvSpPr>
              <p:cNvPr id="9" name="TextBox 8">
                <a:extLst>
                  <a:ext uri="{FF2B5EF4-FFF2-40B4-BE49-F238E27FC236}">
                    <a16:creationId xmlns:a16="http://schemas.microsoft.com/office/drawing/2014/main" id="{F749D313-E0BC-473F-9B44-6C7AE29506B0}"/>
                  </a:ext>
                </a:extLst>
              </p:cNvPr>
              <p:cNvSpPr txBox="1">
                <a:spLocks noRot="1" noChangeAspect="1" noMove="1" noResize="1" noEditPoints="1" noAdjustHandles="1" noChangeArrowheads="1" noChangeShapeType="1" noTextEdit="1"/>
              </p:cNvSpPr>
              <p:nvPr/>
            </p:nvSpPr>
            <p:spPr>
              <a:xfrm>
                <a:off x="941033" y="2473591"/>
                <a:ext cx="6484211" cy="384914"/>
              </a:xfrm>
              <a:prstGeom prst="rect">
                <a:avLst/>
              </a:prstGeom>
              <a:blipFill>
                <a:blip r:embed="rId5"/>
                <a:stretch>
                  <a:fillRect l="-752" t="-6349" b="-253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CA2CF9F8-3804-43C1-BD1F-FB9B50648EA7}"/>
                  </a:ext>
                </a:extLst>
              </p:cNvPr>
              <p:cNvSpPr/>
              <p:nvPr/>
            </p:nvSpPr>
            <p:spPr>
              <a:xfrm>
                <a:off x="714560" y="3726823"/>
                <a:ext cx="539089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Averaging over training sets </a:t>
                </a:r>
                <a14:m>
                  <m:oMath xmlns:m="http://schemas.openxmlformats.org/officeDocument/2006/math">
                    <m:r>
                      <a:rPr lang="en-US" i="1" smtClean="0">
                        <a:latin typeface="Cambria Math" panose="02040503050406030204" pitchFamily="18" charset="0"/>
                        <a:ea typeface="Cambria Math" panose="02040503050406030204" pitchFamily="18" charset="0"/>
                      </a:rPr>
                      <m:t>𝒯</m:t>
                    </m:r>
                  </m:oMath>
                </a14:m>
                <a:r>
                  <a:rPr lang="en-US" dirty="0">
                    <a:latin typeface="Times New Roman" panose="02020603050405020304" pitchFamily="18" charset="0"/>
                    <a:cs typeface="Times New Roman" panose="02020603050405020304" pitchFamily="18" charset="0"/>
                  </a:rPr>
                  <a:t> yields the expected error</a:t>
                </a:r>
              </a:p>
            </p:txBody>
          </p:sp>
        </mc:Choice>
        <mc:Fallback>
          <p:sp>
            <p:nvSpPr>
              <p:cNvPr id="10" name="Rectangle 9">
                <a:extLst>
                  <a:ext uri="{FF2B5EF4-FFF2-40B4-BE49-F238E27FC236}">
                    <a16:creationId xmlns:a16="http://schemas.microsoft.com/office/drawing/2014/main" id="{CA2CF9F8-3804-43C1-BD1F-FB9B50648EA7}"/>
                  </a:ext>
                </a:extLst>
              </p:cNvPr>
              <p:cNvSpPr>
                <a:spLocks noRot="1" noChangeAspect="1" noMove="1" noResize="1" noEditPoints="1" noAdjustHandles="1" noChangeArrowheads="1" noChangeShapeType="1" noTextEdit="1"/>
              </p:cNvSpPr>
              <p:nvPr/>
            </p:nvSpPr>
            <p:spPr>
              <a:xfrm>
                <a:off x="714560" y="3726823"/>
                <a:ext cx="5390899" cy="369332"/>
              </a:xfrm>
              <a:prstGeom prst="rect">
                <a:avLst/>
              </a:prstGeom>
              <a:blipFill>
                <a:blip r:embed="rId6"/>
                <a:stretch>
                  <a:fillRect l="-904" t="-8197" b="-24590"/>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097C842-4FD7-4A7D-82A3-C4EE845575E8}"/>
              </a:ext>
            </a:extLst>
          </p:cNvPr>
          <p:cNvSpPr/>
          <p:nvPr/>
        </p:nvSpPr>
        <p:spPr>
          <a:xfrm>
            <a:off x="769782" y="4749403"/>
            <a:ext cx="315451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Now typically, the training error</a:t>
            </a:r>
          </a:p>
        </p:txBody>
      </p:sp>
      <p:pic>
        <p:nvPicPr>
          <p:cNvPr id="12" name="Picture 11">
            <a:extLst>
              <a:ext uri="{FF2B5EF4-FFF2-40B4-BE49-F238E27FC236}">
                <a16:creationId xmlns:a16="http://schemas.microsoft.com/office/drawing/2014/main" id="{69233977-937C-4E53-BA8E-2A5681461B9A}"/>
              </a:ext>
            </a:extLst>
          </p:cNvPr>
          <p:cNvPicPr>
            <a:picLocks noChangeAspect="1"/>
          </p:cNvPicPr>
          <p:nvPr/>
        </p:nvPicPr>
        <p:blipFill>
          <a:blip r:embed="rId7"/>
          <a:stretch>
            <a:fillRect/>
          </a:stretch>
        </p:blipFill>
        <p:spPr>
          <a:xfrm>
            <a:off x="3924300" y="4657362"/>
            <a:ext cx="3305175" cy="1209675"/>
          </a:xfrm>
          <a:prstGeom prst="rect">
            <a:avLst/>
          </a:prstGeom>
        </p:spPr>
      </p:pic>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6FE4FF49-31C5-46DE-B982-CA93DBF10944}"/>
                  </a:ext>
                </a:extLst>
              </p:cNvPr>
              <p:cNvSpPr/>
              <p:nvPr/>
            </p:nvSpPr>
            <p:spPr>
              <a:xfrm>
                <a:off x="941033" y="5981350"/>
                <a:ext cx="10603447" cy="646331"/>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A fitting method typically adapts to the training data, and hence the apparent or training error Err will be an overly optimistic estimate of the generalization error </a:t>
                </a:r>
                <a:r>
                  <a:rPr lang="en-US" dirty="0" err="1">
                    <a:latin typeface="Times New Roman" panose="02020603050405020304" pitchFamily="18" charset="0"/>
                    <a:cs typeface="Times New Roman" panose="02020603050405020304" pitchFamily="18" charset="0"/>
                  </a:rPr>
                  <a:t>Err</a:t>
                </a:r>
                <a14:m>
                  <m:oMath xmlns:m="http://schemas.openxmlformats.org/officeDocument/2006/math">
                    <m:r>
                      <a:rPr lang="en-US" sz="800" i="1" dirty="0" smtClean="0">
                        <a:latin typeface="Cambria Math" panose="02040503050406030204" pitchFamily="18" charset="0"/>
                        <a:ea typeface="Cambria Math" panose="02040503050406030204" pitchFamily="18" charset="0"/>
                      </a:rPr>
                      <m:t>𝒯</m:t>
                    </m:r>
                  </m:oMath>
                </a14:m>
                <a:r>
                  <a:rPr lang="en-US" dirty="0">
                    <a:latin typeface="Times New Roman" panose="02020603050405020304" pitchFamily="18" charset="0"/>
                    <a:cs typeface="Times New Roman" panose="02020603050405020304" pitchFamily="18" charset="0"/>
                  </a:rPr>
                  <a:t>.</a:t>
                </a:r>
              </a:p>
            </p:txBody>
          </p:sp>
        </mc:Choice>
        <mc:Fallback>
          <p:sp>
            <p:nvSpPr>
              <p:cNvPr id="13" name="Rectangle 12">
                <a:extLst>
                  <a:ext uri="{FF2B5EF4-FFF2-40B4-BE49-F238E27FC236}">
                    <a16:creationId xmlns:a16="http://schemas.microsoft.com/office/drawing/2014/main" id="{6FE4FF49-31C5-46DE-B982-CA93DBF10944}"/>
                  </a:ext>
                </a:extLst>
              </p:cNvPr>
              <p:cNvSpPr>
                <a:spLocks noRot="1" noChangeAspect="1" noMove="1" noResize="1" noEditPoints="1" noAdjustHandles="1" noChangeArrowheads="1" noChangeShapeType="1" noTextEdit="1"/>
              </p:cNvSpPr>
              <p:nvPr/>
            </p:nvSpPr>
            <p:spPr>
              <a:xfrm>
                <a:off x="941033" y="5981350"/>
                <a:ext cx="10603447" cy="646331"/>
              </a:xfrm>
              <a:prstGeom prst="rect">
                <a:avLst/>
              </a:prstGeom>
              <a:blipFill>
                <a:blip r:embed="rId8"/>
                <a:stretch>
                  <a:fillRect l="-402" t="-3704" b="-12963"/>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97450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B775DDD-2C4A-40EB-A423-5CA19B88C003}"/>
              </a:ext>
            </a:extLst>
          </p:cNvPr>
          <p:cNvSpPr txBox="1"/>
          <p:nvPr/>
        </p:nvSpPr>
        <p:spPr>
          <a:xfrm>
            <a:off x="426128" y="867910"/>
            <a:ext cx="1064929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In-sample error vs training error and optimization: </a:t>
            </a:r>
            <a:r>
              <a:rPr lang="en-US" i="1" dirty="0">
                <a:latin typeface="Times New Roman" panose="02020603050405020304" pitchFamily="18" charset="0"/>
                <a:cs typeface="Times New Roman" panose="02020603050405020304" pitchFamily="18" charset="0"/>
              </a:rPr>
              <a:t>the amount by which E</a:t>
            </a:r>
            <a:r>
              <a:rPr lang="en-US" i="1" baseline="-25000" dirty="0">
                <a:latin typeface="Times New Roman" panose="02020603050405020304" pitchFamily="18" charset="0"/>
                <a:cs typeface="Times New Roman" panose="02020603050405020304" pitchFamily="18" charset="0"/>
              </a:rPr>
              <a:t>rr</a:t>
            </a:r>
            <a:r>
              <a:rPr lang="en-US" i="1" dirty="0">
                <a:latin typeface="Times New Roman" panose="02020603050405020304" pitchFamily="18" charset="0"/>
                <a:cs typeface="Times New Roman" panose="02020603050405020304" pitchFamily="18" charset="0"/>
              </a:rPr>
              <a:t> underestimates the true error depends on how strongly </a:t>
            </a:r>
            <a:r>
              <a:rPr lang="en-US" i="1" dirty="0" err="1">
                <a:latin typeface="Times New Roman" panose="02020603050405020304" pitchFamily="18" charset="0"/>
                <a:cs typeface="Times New Roman" panose="02020603050405020304" pitchFamily="18" charset="0"/>
              </a:rPr>
              <a:t>y</a:t>
            </a:r>
            <a:r>
              <a:rPr lang="en-US" i="1" baseline="-25000"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affects its own prediction.</a:t>
            </a:r>
            <a:endParaRPr lang="en-US" b="1" i="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D546A0-B22D-488E-9904-C5C0AE7A506D}"/>
              </a:ext>
            </a:extLst>
          </p:cNvPr>
          <p:cNvSpPr txBox="1"/>
          <p:nvPr/>
        </p:nvSpPr>
        <p:spPr>
          <a:xfrm>
            <a:off x="1111170" y="2255489"/>
            <a:ext cx="283186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 sample error is defined as: </a:t>
            </a:r>
          </a:p>
        </p:txBody>
      </p:sp>
      <p:pic>
        <p:nvPicPr>
          <p:cNvPr id="6" name="Picture 5">
            <a:extLst>
              <a:ext uri="{FF2B5EF4-FFF2-40B4-BE49-F238E27FC236}">
                <a16:creationId xmlns:a16="http://schemas.microsoft.com/office/drawing/2014/main" id="{6D03DEA3-756A-4FDE-BD90-D14CEF9E80F6}"/>
              </a:ext>
            </a:extLst>
          </p:cNvPr>
          <p:cNvPicPr>
            <a:picLocks noChangeAspect="1"/>
          </p:cNvPicPr>
          <p:nvPr/>
        </p:nvPicPr>
        <p:blipFill>
          <a:blip r:embed="rId2"/>
          <a:stretch>
            <a:fillRect/>
          </a:stretch>
        </p:blipFill>
        <p:spPr>
          <a:xfrm>
            <a:off x="3864873" y="2492076"/>
            <a:ext cx="3971021" cy="857882"/>
          </a:xfrm>
          <a:prstGeom prst="rect">
            <a:avLst/>
          </a:prstGeom>
        </p:spPr>
      </p:pic>
      <p:sp>
        <p:nvSpPr>
          <p:cNvPr id="7" name="TextBox 6">
            <a:extLst>
              <a:ext uri="{FF2B5EF4-FFF2-40B4-BE49-F238E27FC236}">
                <a16:creationId xmlns:a16="http://schemas.microsoft.com/office/drawing/2014/main" id="{A085B2C6-BFCC-4094-8995-A13F514115C5}"/>
              </a:ext>
            </a:extLst>
          </p:cNvPr>
          <p:cNvSpPr txBox="1"/>
          <p:nvPr/>
        </p:nvSpPr>
        <p:spPr>
          <a:xfrm>
            <a:off x="941033" y="3514802"/>
            <a:ext cx="1007806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Note, Y</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in this setup has random part, e.g. with additive error </a:t>
            </a:r>
            <a:r>
              <a:rPr lang="en-US" dirty="0" err="1">
                <a:latin typeface="Times New Roman" panose="02020603050405020304" pitchFamily="18" charset="0"/>
                <a:cs typeface="Times New Roman" panose="02020603050405020304" pitchFamily="18" charset="0"/>
              </a:rPr>
              <a:t>ε∼N</a:t>
            </a:r>
            <a:r>
              <a:rPr lang="en-US" dirty="0">
                <a:latin typeface="Times New Roman" panose="02020603050405020304" pitchFamily="18" charset="0"/>
                <a:cs typeface="Times New Roman" panose="02020603050405020304" pitchFamily="18" charset="0"/>
              </a:rPr>
              <a:t>(0,σ2ε). So for fixed (</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)∈T, new response Y</a:t>
            </a:r>
            <a:r>
              <a:rPr lang="en-US" baseline="30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to the predictor x needs not to be the same.</a:t>
            </a:r>
          </a:p>
        </p:txBody>
      </p:sp>
      <p:sp>
        <p:nvSpPr>
          <p:cNvPr id="11" name="TextBox 10">
            <a:extLst>
              <a:ext uri="{FF2B5EF4-FFF2-40B4-BE49-F238E27FC236}">
                <a16:creationId xmlns:a16="http://schemas.microsoft.com/office/drawing/2014/main" id="{73DADC82-3857-4F9F-B00F-8A3850FBFA2C}"/>
              </a:ext>
            </a:extLst>
          </p:cNvPr>
          <p:cNvSpPr txBox="1"/>
          <p:nvPr/>
        </p:nvSpPr>
        <p:spPr>
          <a:xfrm>
            <a:off x="941032" y="1552276"/>
            <a:ext cx="897847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general the: </a:t>
            </a:r>
          </a:p>
          <a:p>
            <a:r>
              <a:rPr lang="en-US" dirty="0">
                <a:latin typeface="Times New Roman" panose="02020603050405020304" pitchFamily="18" charset="0"/>
                <a:cs typeface="Times New Roman" panose="02020603050405020304" pitchFamily="18" charset="0"/>
              </a:rPr>
              <a:t>In-sample error = Training error + optimism </a:t>
            </a:r>
          </a:p>
        </p:txBody>
      </p:sp>
      <p:sp>
        <p:nvSpPr>
          <p:cNvPr id="12" name="TextBox 11">
            <a:extLst>
              <a:ext uri="{FF2B5EF4-FFF2-40B4-BE49-F238E27FC236}">
                <a16:creationId xmlns:a16="http://schemas.microsoft.com/office/drawing/2014/main" id="{41683C4A-1DB6-4BE6-A6AA-BC3218ECE1EE}"/>
              </a:ext>
            </a:extLst>
          </p:cNvPr>
          <p:cNvSpPr txBox="1"/>
          <p:nvPr/>
        </p:nvSpPr>
        <p:spPr>
          <a:xfrm>
            <a:off x="1099595" y="4602686"/>
            <a:ext cx="82527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Now </a:t>
            </a:r>
            <a:r>
              <a:rPr lang="en-US" i="1" dirty="0">
                <a:latin typeface="Times New Roman" panose="02020603050405020304" pitchFamily="18" charset="0"/>
                <a:cs typeface="Times New Roman" panose="02020603050405020304" pitchFamily="18" charset="0"/>
              </a:rPr>
              <a:t>optimism</a:t>
            </a:r>
            <a:r>
              <a:rPr lang="en-US" dirty="0">
                <a:latin typeface="Times New Roman" panose="02020603050405020304" pitchFamily="18" charset="0"/>
                <a:cs typeface="Times New Roman" panose="02020603050405020304" pitchFamily="18" charset="0"/>
              </a:rPr>
              <a:t> is defined as:</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9893E6F-2B31-481B-9B97-7E56A76EDA0C}"/>
                  </a:ext>
                </a:extLst>
              </p:cNvPr>
              <p:cNvSpPr txBox="1"/>
              <p:nvPr/>
            </p:nvSpPr>
            <p:spPr>
              <a:xfrm>
                <a:off x="3634348" y="5006810"/>
                <a:ext cx="324576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Opt = </a:t>
                </a:r>
                <a:r>
                  <a:rPr lang="en-US" dirty="0" err="1">
                    <a:latin typeface="Times New Roman" panose="02020603050405020304" pitchFamily="18" charset="0"/>
                    <a:cs typeface="Times New Roman" panose="02020603050405020304" pitchFamily="18" charset="0"/>
                  </a:rPr>
                  <a:t>Err</a:t>
                </a:r>
                <a:r>
                  <a:rPr lang="en-US" baseline="-25000" dirty="0" err="1">
                    <a:latin typeface="Times New Roman" panose="02020603050405020304" pitchFamily="18" charset="0"/>
                    <a:cs typeface="Times New Roman" panose="02020603050405020304" pitchFamily="18" charset="0"/>
                  </a:rPr>
                  <a:t>in</a:t>
                </a:r>
                <a:r>
                  <a:rPr lang="en-US" dirty="0">
                    <a:latin typeface="Times New Roman" panose="02020603050405020304" pitchFamily="18" charset="0"/>
                    <a:cs typeface="Times New Roman" panose="02020603050405020304" pitchFamily="18" charset="0"/>
                  </a:rPr>
                  <a:t> - </a:t>
                </a:r>
                <a14:m>
                  <m:oMath xmlns:m="http://schemas.openxmlformats.org/officeDocument/2006/math">
                    <m:r>
                      <a:rPr lang="en-US" b="0" i="1" smtClean="0">
                        <a:latin typeface="Cambria Math" panose="02040503050406030204" pitchFamily="18" charset="0"/>
                      </a:rPr>
                      <m:t>𝑜𝑝𝑡</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𝐸𝑟𝑟</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𝐸𝑟𝑟</m:t>
                        </m:r>
                      </m:e>
                    </m:acc>
                  </m:oMath>
                </a14:m>
                <a:endParaRPr lang="en-US" dirty="0">
                  <a:latin typeface="Times New Roman" panose="02020603050405020304" pitchFamily="18" charset="0"/>
                  <a:cs typeface="Times New Roman" panose="02020603050405020304" pitchFamily="18" charset="0"/>
                </a:endParaRPr>
              </a:p>
            </p:txBody>
          </p:sp>
        </mc:Choice>
        <mc:Fallback>
          <p:sp>
            <p:nvSpPr>
              <p:cNvPr id="13" name="TextBox 12">
                <a:extLst>
                  <a:ext uri="{FF2B5EF4-FFF2-40B4-BE49-F238E27FC236}">
                    <a16:creationId xmlns:a16="http://schemas.microsoft.com/office/drawing/2014/main" id="{09893E6F-2B31-481B-9B97-7E56A76EDA0C}"/>
                  </a:ext>
                </a:extLst>
              </p:cNvPr>
              <p:cNvSpPr txBox="1">
                <a:spLocks noRot="1" noChangeAspect="1" noMove="1" noResize="1" noEditPoints="1" noAdjustHandles="1" noChangeArrowheads="1" noChangeShapeType="1" noTextEdit="1"/>
              </p:cNvSpPr>
              <p:nvPr/>
            </p:nvSpPr>
            <p:spPr>
              <a:xfrm>
                <a:off x="3634348" y="5006810"/>
                <a:ext cx="3245760" cy="369332"/>
              </a:xfrm>
              <a:prstGeom prst="rect">
                <a:avLst/>
              </a:prstGeom>
              <a:blipFill>
                <a:blip r:embed="rId3"/>
                <a:stretch>
                  <a:fillRect l="-1501" t="-8197" b="-2459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2027749-F9F6-4718-A5CC-876239F5AA1F}"/>
              </a:ext>
            </a:extLst>
          </p:cNvPr>
          <p:cNvSpPr/>
          <p:nvPr/>
        </p:nvSpPr>
        <p:spPr>
          <a:xfrm>
            <a:off x="787079" y="5410934"/>
            <a:ext cx="7986532"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Finally, the average optimism is the expectation of the optimism over training sets.</a:t>
            </a:r>
          </a:p>
        </p:txBody>
      </p:sp>
      <p:pic>
        <p:nvPicPr>
          <p:cNvPr id="16" name="Picture 15">
            <a:extLst>
              <a:ext uri="{FF2B5EF4-FFF2-40B4-BE49-F238E27FC236}">
                <a16:creationId xmlns:a16="http://schemas.microsoft.com/office/drawing/2014/main" id="{04A74CFD-6CC6-4203-8C74-1F34DDB015A2}"/>
              </a:ext>
            </a:extLst>
          </p:cNvPr>
          <p:cNvPicPr>
            <a:picLocks noChangeAspect="1"/>
          </p:cNvPicPr>
          <p:nvPr/>
        </p:nvPicPr>
        <p:blipFill>
          <a:blip r:embed="rId4"/>
          <a:stretch>
            <a:fillRect/>
          </a:stretch>
        </p:blipFill>
        <p:spPr>
          <a:xfrm>
            <a:off x="4560546" y="5976294"/>
            <a:ext cx="1543050" cy="485775"/>
          </a:xfrm>
          <a:prstGeom prst="rect">
            <a:avLst/>
          </a:prstGeom>
        </p:spPr>
      </p:pic>
    </p:spTree>
    <p:extLst>
      <p:ext uri="{BB962C8B-B14F-4D97-AF65-F5344CB8AC3E}">
        <p14:creationId xmlns:p14="http://schemas.microsoft.com/office/powerpoint/2010/main" val="906872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pic>
        <p:nvPicPr>
          <p:cNvPr id="12" name="Picture 11">
            <a:extLst>
              <a:ext uri="{FF2B5EF4-FFF2-40B4-BE49-F238E27FC236}">
                <a16:creationId xmlns:a16="http://schemas.microsoft.com/office/drawing/2014/main" id="{CDD59EBE-9501-45E5-A999-6DE5FEDDE011}"/>
              </a:ext>
            </a:extLst>
          </p:cNvPr>
          <p:cNvPicPr>
            <a:picLocks noChangeAspect="1"/>
          </p:cNvPicPr>
          <p:nvPr/>
        </p:nvPicPr>
        <p:blipFill>
          <a:blip r:embed="rId2"/>
          <a:stretch>
            <a:fillRect/>
          </a:stretch>
        </p:blipFill>
        <p:spPr>
          <a:xfrm>
            <a:off x="1411648" y="1672450"/>
            <a:ext cx="2984427" cy="1047480"/>
          </a:xfrm>
          <a:prstGeom prst="rect">
            <a:avLst/>
          </a:prstGeom>
        </p:spPr>
      </p:pic>
      <p:pic>
        <p:nvPicPr>
          <p:cNvPr id="13" name="Picture 12">
            <a:extLst>
              <a:ext uri="{FF2B5EF4-FFF2-40B4-BE49-F238E27FC236}">
                <a16:creationId xmlns:a16="http://schemas.microsoft.com/office/drawing/2014/main" id="{8FEF0DFC-12B0-4354-AF8C-D5FC3C8D0C99}"/>
              </a:ext>
            </a:extLst>
          </p:cNvPr>
          <p:cNvPicPr>
            <a:picLocks noChangeAspect="1"/>
          </p:cNvPicPr>
          <p:nvPr/>
        </p:nvPicPr>
        <p:blipFill>
          <a:blip r:embed="rId3"/>
          <a:stretch>
            <a:fillRect/>
          </a:stretch>
        </p:blipFill>
        <p:spPr>
          <a:xfrm>
            <a:off x="1604688" y="962528"/>
            <a:ext cx="2991775" cy="631358"/>
          </a:xfrm>
          <a:prstGeom prst="rect">
            <a:avLst/>
          </a:prstGeom>
        </p:spPr>
      </p:pic>
      <p:sp>
        <p:nvSpPr>
          <p:cNvPr id="15" name="Rectangle 14">
            <a:extLst>
              <a:ext uri="{FF2B5EF4-FFF2-40B4-BE49-F238E27FC236}">
                <a16:creationId xmlns:a16="http://schemas.microsoft.com/office/drawing/2014/main" id="{9F620E30-AADE-4193-9A52-3D0C022370FA}"/>
              </a:ext>
            </a:extLst>
          </p:cNvPr>
          <p:cNvSpPr/>
          <p:nvPr/>
        </p:nvSpPr>
        <p:spPr>
          <a:xfrm>
            <a:off x="426128" y="4109248"/>
            <a:ext cx="9052264"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Sources of X</a:t>
            </a:r>
          </a:p>
          <a:p>
            <a:r>
              <a:rPr lang="en-US" dirty="0">
                <a:latin typeface="Times New Roman" panose="02020603050405020304" pitchFamily="18" charset="0"/>
                <a:cs typeface="Times New Roman" panose="02020603050405020304" pitchFamily="18" charset="0"/>
              </a:rPr>
              <a:t>• quantitative inputs;</a:t>
            </a:r>
          </a:p>
          <a:p>
            <a:r>
              <a:rPr lang="en-US" dirty="0">
                <a:latin typeface="Times New Roman" panose="02020603050405020304" pitchFamily="18" charset="0"/>
                <a:cs typeface="Times New Roman" panose="02020603050405020304" pitchFamily="18" charset="0"/>
              </a:rPr>
              <a:t>• transformations of quantitative inputs, such as log, square-root or square;</a:t>
            </a:r>
          </a:p>
          <a:p>
            <a:r>
              <a:rPr lang="en-US" dirty="0">
                <a:latin typeface="Times New Roman" panose="02020603050405020304" pitchFamily="18" charset="0"/>
                <a:cs typeface="Times New Roman" panose="02020603050405020304" pitchFamily="18" charset="0"/>
              </a:rPr>
              <a:t>• basis expansions, such as X= X</a:t>
            </a:r>
            <a:r>
              <a:rPr lang="en-US" baseline="30000" dirty="0">
                <a:latin typeface="Times New Roman" panose="02020603050405020304" pitchFamily="18" charset="0"/>
                <a:cs typeface="Times New Roman" panose="02020603050405020304" pitchFamily="18" charset="0"/>
              </a:rPr>
              <a:t>2;3..</a:t>
            </a:r>
            <a:r>
              <a:rPr lang="en-US" sz="800" b="0" i="0" u="none" strike="noStrike"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leading to a polynomial representation;</a:t>
            </a:r>
          </a:p>
          <a:p>
            <a:r>
              <a:rPr lang="en-US" dirty="0">
                <a:latin typeface="Times New Roman" panose="02020603050405020304" pitchFamily="18" charset="0"/>
                <a:cs typeface="Times New Roman" panose="02020603050405020304" pitchFamily="18" charset="0"/>
              </a:rPr>
              <a:t>• numeric or “dummy” coding of the levels of qualitative inputs</a:t>
            </a:r>
          </a:p>
          <a:p>
            <a:r>
              <a:rPr lang="en-US" dirty="0">
                <a:latin typeface="Times New Roman" panose="02020603050405020304" pitchFamily="18" charset="0"/>
                <a:cs typeface="Times New Roman" panose="02020603050405020304" pitchFamily="18" charset="0"/>
              </a:rPr>
              <a:t>• interactions between variables, for example, X</a:t>
            </a:r>
            <a:r>
              <a:rPr lang="en-US" sz="800" b="0" i="0" u="none" strike="noStrike" baseline="0"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 X</a:t>
            </a:r>
            <a:r>
              <a:rPr lang="en-US" sz="800" b="0" i="0" u="none" strike="noStrike" baseline="0"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 X</a:t>
            </a:r>
            <a:r>
              <a:rPr lang="en-US" sz="800" b="0" i="0" u="none" strike="noStrike" baseline="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p>
        </p:txBody>
      </p:sp>
      <p:sp>
        <p:nvSpPr>
          <p:cNvPr id="14" name="TextBox 13">
            <a:extLst>
              <a:ext uri="{FF2B5EF4-FFF2-40B4-BE49-F238E27FC236}">
                <a16:creationId xmlns:a16="http://schemas.microsoft.com/office/drawing/2014/main" id="{E9B5CAB8-47FB-4FFC-8AC0-A13FD2277A73}"/>
              </a:ext>
            </a:extLst>
          </p:cNvPr>
          <p:cNvSpPr txBox="1"/>
          <p:nvPr/>
        </p:nvSpPr>
        <p:spPr>
          <a:xfrm>
            <a:off x="426128" y="2983204"/>
            <a:ext cx="433230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Main assumption:  the regression function, </a:t>
            </a:r>
            <a:r>
              <a:rPr lang="en-US" i="1" dirty="0">
                <a:latin typeface="Times New Roman" panose="02020603050405020304" pitchFamily="18" charset="0"/>
                <a:cs typeface="Times New Roman" panose="02020603050405020304" pitchFamily="18" charset="0"/>
              </a:rPr>
              <a:t>E(Y|X), </a:t>
            </a:r>
            <a:r>
              <a:rPr lang="en-US" dirty="0">
                <a:latin typeface="Times New Roman" panose="02020603050405020304" pitchFamily="18" charset="0"/>
                <a:cs typeface="Times New Roman" panose="02020603050405020304" pitchFamily="18" charset="0"/>
              </a:rPr>
              <a:t>is linear in parameters.</a:t>
            </a:r>
          </a:p>
          <a:p>
            <a:r>
              <a:rPr lang="en-US" dirty="0">
                <a:latin typeface="Times New Roman" panose="02020603050405020304" pitchFamily="18" charset="0"/>
                <a:cs typeface="Times New Roman" panose="02020603050405020304" pitchFamily="18" charset="0"/>
              </a:rPr>
              <a:t> </a:t>
            </a:r>
          </a:p>
        </p:txBody>
      </p:sp>
      <p:pic>
        <p:nvPicPr>
          <p:cNvPr id="9" name="Picture 2" descr="Image result for linear regression">
            <a:extLst>
              <a:ext uri="{FF2B5EF4-FFF2-40B4-BE49-F238E27FC236}">
                <a16:creationId xmlns:a16="http://schemas.microsoft.com/office/drawing/2014/main" id="{7BD770EF-CA01-439B-B6E8-AD39916A3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471" y="1070130"/>
            <a:ext cx="4971294" cy="26397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0E89B7-6B69-45D0-A152-C757FA5F59ED}"/>
              </a:ext>
            </a:extLst>
          </p:cNvPr>
          <p:cNvSpPr txBox="1"/>
          <p:nvPr/>
        </p:nvSpPr>
        <p:spPr>
          <a:xfrm>
            <a:off x="139648" y="1167941"/>
            <a:ext cx="118404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Predictors </a:t>
            </a:r>
          </a:p>
        </p:txBody>
      </p:sp>
      <p:sp>
        <p:nvSpPr>
          <p:cNvPr id="3" name="TextBox 2">
            <a:extLst>
              <a:ext uri="{FF2B5EF4-FFF2-40B4-BE49-F238E27FC236}">
                <a16:creationId xmlns:a16="http://schemas.microsoft.com/office/drawing/2014/main" id="{EA5EBAF0-8965-4982-B3BB-83570E985D14}"/>
              </a:ext>
            </a:extLst>
          </p:cNvPr>
          <p:cNvSpPr txBox="1"/>
          <p:nvPr/>
        </p:nvSpPr>
        <p:spPr>
          <a:xfrm>
            <a:off x="214499" y="2024746"/>
            <a:ext cx="7938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Model</a:t>
            </a:r>
          </a:p>
        </p:txBody>
      </p:sp>
    </p:spTree>
    <p:extLst>
      <p:ext uri="{BB962C8B-B14F-4D97-AF65-F5344CB8AC3E}">
        <p14:creationId xmlns:p14="http://schemas.microsoft.com/office/powerpoint/2010/main" val="60743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4" name="TextBox 3">
            <a:extLst>
              <a:ext uri="{FF2B5EF4-FFF2-40B4-BE49-F238E27FC236}">
                <a16:creationId xmlns:a16="http://schemas.microsoft.com/office/drawing/2014/main" id="{4F96BE9F-0AB6-421F-AED9-A9B65A7E4F23}"/>
              </a:ext>
            </a:extLst>
          </p:cNvPr>
          <p:cNvSpPr txBox="1"/>
          <p:nvPr/>
        </p:nvSpPr>
        <p:spPr>
          <a:xfrm>
            <a:off x="426128" y="867910"/>
            <a:ext cx="10649295"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In-sample error vs training error and optimization: </a:t>
            </a:r>
            <a:r>
              <a:rPr lang="en-US" i="1" dirty="0">
                <a:latin typeface="Times New Roman" panose="02020603050405020304" pitchFamily="18" charset="0"/>
                <a:cs typeface="Times New Roman" panose="02020603050405020304" pitchFamily="18" charset="0"/>
              </a:rPr>
              <a:t>the amount by which E</a:t>
            </a:r>
            <a:r>
              <a:rPr lang="en-US" i="1" baseline="-25000" dirty="0">
                <a:latin typeface="Times New Roman" panose="02020603050405020304" pitchFamily="18" charset="0"/>
                <a:cs typeface="Times New Roman" panose="02020603050405020304" pitchFamily="18" charset="0"/>
              </a:rPr>
              <a:t>rr</a:t>
            </a:r>
            <a:r>
              <a:rPr lang="en-US" i="1" dirty="0">
                <a:latin typeface="Times New Roman" panose="02020603050405020304" pitchFamily="18" charset="0"/>
                <a:cs typeface="Times New Roman" panose="02020603050405020304" pitchFamily="18" charset="0"/>
              </a:rPr>
              <a:t> underestimates the true error depends on how strongly </a:t>
            </a:r>
            <a:r>
              <a:rPr lang="en-US" i="1" dirty="0" err="1">
                <a:latin typeface="Times New Roman" panose="02020603050405020304" pitchFamily="18" charset="0"/>
                <a:cs typeface="Times New Roman" panose="02020603050405020304" pitchFamily="18" charset="0"/>
              </a:rPr>
              <a:t>y</a:t>
            </a:r>
            <a:r>
              <a:rPr lang="en-US" i="1" baseline="-25000"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affects its own prediction.</a:t>
            </a:r>
            <a:endParaRPr lang="en-US" b="1" i="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8AF46B2-E183-4786-9AA1-AA5837E32428}"/>
              </a:ext>
            </a:extLst>
          </p:cNvPr>
          <p:cNvPicPr>
            <a:picLocks noChangeAspect="1"/>
          </p:cNvPicPr>
          <p:nvPr/>
        </p:nvPicPr>
        <p:blipFill>
          <a:blip r:embed="rId2"/>
          <a:stretch>
            <a:fillRect/>
          </a:stretch>
        </p:blipFill>
        <p:spPr>
          <a:xfrm>
            <a:off x="2158752" y="1754468"/>
            <a:ext cx="2389871" cy="858497"/>
          </a:xfrm>
          <a:prstGeom prst="rect">
            <a:avLst/>
          </a:prstGeom>
        </p:spPr>
      </p:pic>
      <p:sp>
        <p:nvSpPr>
          <p:cNvPr id="3" name="TextBox 2">
            <a:extLst>
              <a:ext uri="{FF2B5EF4-FFF2-40B4-BE49-F238E27FC236}">
                <a16:creationId xmlns:a16="http://schemas.microsoft.com/office/drawing/2014/main" id="{972C920D-7831-4D6A-BF8D-2550D2C94982}"/>
              </a:ext>
            </a:extLst>
          </p:cNvPr>
          <p:cNvSpPr txBox="1"/>
          <p:nvPr/>
        </p:nvSpPr>
        <p:spPr>
          <a:xfrm>
            <a:off x="590309" y="2071868"/>
            <a:ext cx="156844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One can show:</a:t>
            </a:r>
          </a:p>
        </p:txBody>
      </p:sp>
      <p:sp>
        <p:nvSpPr>
          <p:cNvPr id="6" name="TextBox 5">
            <a:extLst>
              <a:ext uri="{FF2B5EF4-FFF2-40B4-BE49-F238E27FC236}">
                <a16:creationId xmlns:a16="http://schemas.microsoft.com/office/drawing/2014/main" id="{BD70938C-A999-4BE6-8956-D9775D93DF05}"/>
              </a:ext>
            </a:extLst>
          </p:cNvPr>
          <p:cNvSpPr txBox="1"/>
          <p:nvPr/>
        </p:nvSpPr>
        <p:spPr>
          <a:xfrm>
            <a:off x="426128" y="3754959"/>
            <a:ext cx="9065113" cy="369332"/>
          </a:xfrm>
          <a:prstGeom prst="rect">
            <a:avLst/>
          </a:prstGeom>
          <a:noFill/>
          <a:ln>
            <a:solidFill>
              <a:srgbClr val="FF000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The harder we fit the data, the greater </a:t>
            </a:r>
            <a:r>
              <a:rPr lang="en-US" dirty="0" err="1">
                <a:latin typeface="Times New Roman" panose="02020603050405020304" pitchFamily="18" charset="0"/>
                <a:cs typeface="Times New Roman" panose="02020603050405020304" pitchFamily="18" charset="0"/>
              </a:rPr>
              <a:t>Cov</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will be, thereby increasing the optimism.</a:t>
            </a:r>
          </a:p>
        </p:txBody>
      </p:sp>
      <p:pic>
        <p:nvPicPr>
          <p:cNvPr id="7" name="Picture 6">
            <a:extLst>
              <a:ext uri="{FF2B5EF4-FFF2-40B4-BE49-F238E27FC236}">
                <a16:creationId xmlns:a16="http://schemas.microsoft.com/office/drawing/2014/main" id="{D1F25062-D119-46E0-A529-B34E3963F51D}"/>
              </a:ext>
            </a:extLst>
          </p:cNvPr>
          <p:cNvPicPr>
            <a:picLocks noChangeAspect="1"/>
          </p:cNvPicPr>
          <p:nvPr/>
        </p:nvPicPr>
        <p:blipFill>
          <a:blip r:embed="rId3"/>
          <a:stretch>
            <a:fillRect/>
          </a:stretch>
        </p:blipFill>
        <p:spPr>
          <a:xfrm>
            <a:off x="2158752" y="2656235"/>
            <a:ext cx="2295039" cy="880842"/>
          </a:xfrm>
          <a:prstGeom prst="rect">
            <a:avLst/>
          </a:prstGeom>
        </p:spPr>
      </p:pic>
      <p:sp>
        <p:nvSpPr>
          <p:cNvPr id="9" name="TextBox 8">
            <a:extLst>
              <a:ext uri="{FF2B5EF4-FFF2-40B4-BE49-F238E27FC236}">
                <a16:creationId xmlns:a16="http://schemas.microsoft.com/office/drawing/2014/main" id="{45AF07A6-8E75-4893-BFDE-8F0C4E9C51A2}"/>
              </a:ext>
            </a:extLst>
          </p:cNvPr>
          <p:cNvSpPr txBox="1"/>
          <p:nvPr/>
        </p:nvSpPr>
        <p:spPr>
          <a:xfrm>
            <a:off x="4727191" y="2828000"/>
            <a:ext cx="360996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Where d is the number of </a:t>
            </a:r>
            <a:r>
              <a:rPr lang="en-US" dirty="0" err="1">
                <a:latin typeface="Times New Roman" panose="02020603050405020304" pitchFamily="18" charset="0"/>
                <a:cs typeface="Times New Roman" panose="02020603050405020304" pitchFamily="18" charset="0"/>
              </a:rPr>
              <a:t>paramters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2157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549B1EA8-3266-40EA-9414-C47670F5BC48}"/>
              </a:ext>
            </a:extLst>
          </p:cNvPr>
          <p:cNvSpPr/>
          <p:nvPr/>
        </p:nvSpPr>
        <p:spPr>
          <a:xfrm>
            <a:off x="612941" y="1010420"/>
            <a:ext cx="702435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Estimates of In-Sample Prediction Error: </a:t>
            </a:r>
            <a:r>
              <a:rPr lang="en-US" i="1" dirty="0">
                <a:latin typeface="Times New Roman" panose="02020603050405020304" pitchFamily="18" charset="0"/>
                <a:cs typeface="Times New Roman" panose="02020603050405020304" pitchFamily="18" charset="0"/>
              </a:rPr>
              <a:t>Akaike information criterion </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D306E3-9FFF-4356-A740-E3C997C068BB}"/>
              </a:ext>
            </a:extLst>
          </p:cNvPr>
          <p:cNvPicPr>
            <a:picLocks noChangeAspect="1"/>
          </p:cNvPicPr>
          <p:nvPr/>
        </p:nvPicPr>
        <p:blipFill>
          <a:blip r:embed="rId3"/>
          <a:stretch>
            <a:fillRect/>
          </a:stretch>
        </p:blipFill>
        <p:spPr>
          <a:xfrm>
            <a:off x="4807396" y="1329090"/>
            <a:ext cx="2085975" cy="600075"/>
          </a:xfrm>
          <a:prstGeom prst="rect">
            <a:avLst/>
          </a:prstGeom>
        </p:spPr>
      </p:pic>
      <p:pic>
        <p:nvPicPr>
          <p:cNvPr id="6" name="Picture 5">
            <a:extLst>
              <a:ext uri="{FF2B5EF4-FFF2-40B4-BE49-F238E27FC236}">
                <a16:creationId xmlns:a16="http://schemas.microsoft.com/office/drawing/2014/main" id="{F2CC04E7-A349-4B1C-B673-717CCB31D3D3}"/>
              </a:ext>
            </a:extLst>
          </p:cNvPr>
          <p:cNvPicPr>
            <a:picLocks noChangeAspect="1"/>
          </p:cNvPicPr>
          <p:nvPr/>
        </p:nvPicPr>
        <p:blipFill>
          <a:blip r:embed="rId4"/>
          <a:stretch>
            <a:fillRect/>
          </a:stretch>
        </p:blipFill>
        <p:spPr>
          <a:xfrm>
            <a:off x="4807396" y="2756288"/>
            <a:ext cx="2828925" cy="847725"/>
          </a:xfrm>
          <a:prstGeom prst="rect">
            <a:avLst/>
          </a:prstGeom>
        </p:spPr>
      </p:pic>
      <p:sp>
        <p:nvSpPr>
          <p:cNvPr id="7" name="Rectangle 6">
            <a:extLst>
              <a:ext uri="{FF2B5EF4-FFF2-40B4-BE49-F238E27FC236}">
                <a16:creationId xmlns:a16="http://schemas.microsoft.com/office/drawing/2014/main" id="{CA9DA39E-AACF-4877-8DC3-FD1E94720D6C}"/>
              </a:ext>
            </a:extLst>
          </p:cNvPr>
          <p:cNvSpPr/>
          <p:nvPr/>
        </p:nvSpPr>
        <p:spPr>
          <a:xfrm>
            <a:off x="612941" y="2171608"/>
            <a:ext cx="6096000" cy="646331"/>
          </a:xfrm>
          <a:prstGeom prst="rect">
            <a:avLst/>
          </a:prstGeom>
        </p:spPr>
        <p:txBody>
          <a:bodyPr>
            <a:spAutoFit/>
          </a:bodyPr>
          <a:lstStyle/>
          <a:p>
            <a:r>
              <a:rPr lang="en-US" dirty="0">
                <a:latin typeface="Times New Roman" panose="02020603050405020304" pitchFamily="18" charset="0"/>
                <a:cs typeface="Times New Roman" panose="02020603050405020304" pitchFamily="18" charset="0"/>
              </a:rPr>
              <a:t>when d parameters are fit under squared error loss, leads to a version of the so-called </a:t>
            </a:r>
            <a:r>
              <a:rPr lang="en-US" dirty="0" err="1">
                <a:latin typeface="Times New Roman" panose="02020603050405020304" pitchFamily="18" charset="0"/>
                <a:cs typeface="Times New Roman" panose="02020603050405020304" pitchFamily="18" charset="0"/>
              </a:rPr>
              <a:t>C</a:t>
            </a:r>
            <a:r>
              <a:rPr lang="en-US" sz="800" dirty="0" err="1">
                <a:latin typeface="Times New Roman" panose="02020603050405020304" pitchFamily="18" charset="0"/>
                <a:cs typeface="Times New Roman" panose="02020603050405020304" pitchFamily="18" charset="0"/>
              </a:rPr>
              <a:t>p</a:t>
            </a:r>
            <a:r>
              <a:rPr lang="en-US" sz="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statistic,</a:t>
            </a:r>
          </a:p>
        </p:txBody>
      </p:sp>
      <p:sp>
        <p:nvSpPr>
          <p:cNvPr id="9" name="Rectangle 8">
            <a:extLst>
              <a:ext uri="{FF2B5EF4-FFF2-40B4-BE49-F238E27FC236}">
                <a16:creationId xmlns:a16="http://schemas.microsoft.com/office/drawing/2014/main" id="{9D756069-EDC4-48DB-809C-B8FD3EDF70F0}"/>
              </a:ext>
            </a:extLst>
          </p:cNvPr>
          <p:cNvSpPr/>
          <p:nvPr/>
        </p:nvSpPr>
        <p:spPr>
          <a:xfrm>
            <a:off x="612941" y="3806914"/>
            <a:ext cx="9352862"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Akaike information criterion </a:t>
            </a:r>
            <a:r>
              <a:rPr lang="en-US" dirty="0">
                <a:latin typeface="Times New Roman" panose="02020603050405020304" pitchFamily="18" charset="0"/>
                <a:cs typeface="Times New Roman" panose="02020603050405020304" pitchFamily="18" charset="0"/>
              </a:rPr>
              <a:t>is a similar but more generally applicable estimate of </a:t>
            </a:r>
            <a:r>
              <a:rPr lang="en-US" dirty="0" err="1">
                <a:latin typeface="Times New Roman" panose="02020603050405020304" pitchFamily="18" charset="0"/>
                <a:cs typeface="Times New Roman" panose="02020603050405020304" pitchFamily="18" charset="0"/>
              </a:rPr>
              <a:t>Err</a:t>
            </a:r>
            <a:r>
              <a:rPr lang="en-US" sz="800" dirty="0" err="1">
                <a:latin typeface="Times New Roman" panose="02020603050405020304" pitchFamily="18" charset="0"/>
                <a:cs typeface="Times New Roman" panose="02020603050405020304" pitchFamily="18" charset="0"/>
              </a:rPr>
              <a:t>in</a:t>
            </a:r>
            <a:r>
              <a:rPr lang="en-US" sz="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when a log-likelihood loss function is used.</a:t>
            </a:r>
          </a:p>
        </p:txBody>
      </p:sp>
      <p:pic>
        <p:nvPicPr>
          <p:cNvPr id="10" name="Picture 9">
            <a:extLst>
              <a:ext uri="{FF2B5EF4-FFF2-40B4-BE49-F238E27FC236}">
                <a16:creationId xmlns:a16="http://schemas.microsoft.com/office/drawing/2014/main" id="{4E4B15A4-EF3D-41D6-A6BA-E69F22F319FF}"/>
              </a:ext>
            </a:extLst>
          </p:cNvPr>
          <p:cNvPicPr>
            <a:picLocks noChangeAspect="1"/>
          </p:cNvPicPr>
          <p:nvPr/>
        </p:nvPicPr>
        <p:blipFill>
          <a:blip r:embed="rId5"/>
          <a:stretch>
            <a:fillRect/>
          </a:stretch>
        </p:blipFill>
        <p:spPr>
          <a:xfrm>
            <a:off x="3535808" y="4423185"/>
            <a:ext cx="5372100" cy="714375"/>
          </a:xfrm>
          <a:prstGeom prst="rect">
            <a:avLst/>
          </a:prstGeom>
        </p:spPr>
      </p:pic>
      <p:sp>
        <p:nvSpPr>
          <p:cNvPr id="11" name="TextBox 10">
            <a:extLst>
              <a:ext uri="{FF2B5EF4-FFF2-40B4-BE49-F238E27FC236}">
                <a16:creationId xmlns:a16="http://schemas.microsoft.com/office/drawing/2014/main" id="{CDB4FA9E-D510-46C6-BFE7-6F8324447A7A}"/>
              </a:ext>
            </a:extLst>
          </p:cNvPr>
          <p:cNvSpPr txBox="1"/>
          <p:nvPr/>
        </p:nvSpPr>
        <p:spPr>
          <a:xfrm>
            <a:off x="832849" y="5072888"/>
            <a:ext cx="269182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 general form of AIC is</a:t>
            </a:r>
          </a:p>
        </p:txBody>
      </p:sp>
      <p:pic>
        <p:nvPicPr>
          <p:cNvPr id="12" name="Picture 11">
            <a:extLst>
              <a:ext uri="{FF2B5EF4-FFF2-40B4-BE49-F238E27FC236}">
                <a16:creationId xmlns:a16="http://schemas.microsoft.com/office/drawing/2014/main" id="{848581C5-DB51-49D6-9DA4-3C4591B0550C}"/>
              </a:ext>
            </a:extLst>
          </p:cNvPr>
          <p:cNvPicPr>
            <a:picLocks noChangeAspect="1"/>
          </p:cNvPicPr>
          <p:nvPr/>
        </p:nvPicPr>
        <p:blipFill>
          <a:blip r:embed="rId6"/>
          <a:stretch>
            <a:fillRect/>
          </a:stretch>
        </p:blipFill>
        <p:spPr>
          <a:xfrm>
            <a:off x="3936822" y="5442220"/>
            <a:ext cx="2705100" cy="342900"/>
          </a:xfrm>
          <a:prstGeom prst="rect">
            <a:avLst/>
          </a:prstGeom>
        </p:spPr>
      </p:pic>
      <p:sp>
        <p:nvSpPr>
          <p:cNvPr id="13" name="TextBox 12">
            <a:extLst>
              <a:ext uri="{FF2B5EF4-FFF2-40B4-BE49-F238E27FC236}">
                <a16:creationId xmlns:a16="http://schemas.microsoft.com/office/drawing/2014/main" id="{68AC8598-35CE-451B-9012-A66E786BCFBB}"/>
              </a:ext>
            </a:extLst>
          </p:cNvPr>
          <p:cNvSpPr txBox="1"/>
          <p:nvPr/>
        </p:nvSpPr>
        <p:spPr>
          <a:xfrm>
            <a:off x="941033" y="6308203"/>
            <a:ext cx="718914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The AIC penalizes large models by the additive term 2m (model </a:t>
            </a:r>
            <a:r>
              <a:rPr lang="en-US" dirty="0" err="1">
                <a:latin typeface="Times New Roman" panose="02020603050405020304" pitchFamily="18" charset="0"/>
                <a:cs typeface="Times New Roman" panose="02020603050405020304" pitchFamily="18" charset="0"/>
              </a:rPr>
              <a:t>paramters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47463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a:p>
            <a:endParaRPr lang="en-US"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43F36CF4-34C8-43AB-9CDF-1F31BCEEE14B}"/>
              </a:ext>
            </a:extLst>
          </p:cNvPr>
          <p:cNvSpPr/>
          <p:nvPr/>
        </p:nvSpPr>
        <p:spPr>
          <a:xfrm>
            <a:off x="604894" y="1079868"/>
            <a:ext cx="3437864"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The Bayesian Approach and BIC</a:t>
            </a:r>
          </a:p>
        </p:txBody>
      </p:sp>
      <p:pic>
        <p:nvPicPr>
          <p:cNvPr id="3" name="Picture 2">
            <a:extLst>
              <a:ext uri="{FF2B5EF4-FFF2-40B4-BE49-F238E27FC236}">
                <a16:creationId xmlns:a16="http://schemas.microsoft.com/office/drawing/2014/main" id="{ED874E07-D343-4D65-AF6F-53E615774D00}"/>
              </a:ext>
            </a:extLst>
          </p:cNvPr>
          <p:cNvPicPr>
            <a:picLocks noChangeAspect="1"/>
          </p:cNvPicPr>
          <p:nvPr/>
        </p:nvPicPr>
        <p:blipFill>
          <a:blip r:embed="rId2"/>
          <a:stretch>
            <a:fillRect/>
          </a:stretch>
        </p:blipFill>
        <p:spPr>
          <a:xfrm>
            <a:off x="4235911" y="1449200"/>
            <a:ext cx="3743325" cy="485775"/>
          </a:xfrm>
          <a:prstGeom prst="rect">
            <a:avLst/>
          </a:prstGeom>
        </p:spPr>
      </p:pic>
      <p:sp>
        <p:nvSpPr>
          <p:cNvPr id="4" name="Rectangle 3">
            <a:extLst>
              <a:ext uri="{FF2B5EF4-FFF2-40B4-BE49-F238E27FC236}">
                <a16:creationId xmlns:a16="http://schemas.microsoft.com/office/drawing/2014/main" id="{311365FF-9ABF-428D-B181-A108CB0D0D89}"/>
              </a:ext>
            </a:extLst>
          </p:cNvPr>
          <p:cNvSpPr/>
          <p:nvPr/>
        </p:nvSpPr>
        <p:spPr>
          <a:xfrm>
            <a:off x="747254" y="2261279"/>
            <a:ext cx="771383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Therefore BIC is proportional to AIC (</a:t>
            </a:r>
            <a:r>
              <a:rPr lang="en-US" dirty="0" err="1">
                <a:latin typeface="Times New Roman" panose="02020603050405020304" pitchFamily="18" charset="0"/>
                <a:cs typeface="Times New Roman" panose="02020603050405020304" pitchFamily="18" charset="0"/>
              </a:rPr>
              <a:t>C</a:t>
            </a:r>
            <a:r>
              <a:rPr lang="en-US" sz="800" dirty="0" err="1">
                <a:latin typeface="Times New Roman" panose="02020603050405020304" pitchFamily="18" charset="0"/>
                <a:cs typeface="Times New Roman" panose="02020603050405020304" pitchFamily="18" charset="0"/>
              </a:rPr>
              <a:t>p</a:t>
            </a:r>
            <a:r>
              <a:rPr lang="en-US" sz="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with the factor 2 replaced by log N.</a:t>
            </a:r>
          </a:p>
        </p:txBody>
      </p:sp>
      <p:sp>
        <p:nvSpPr>
          <p:cNvPr id="6" name="Rectangle 5">
            <a:extLst>
              <a:ext uri="{FF2B5EF4-FFF2-40B4-BE49-F238E27FC236}">
                <a16:creationId xmlns:a16="http://schemas.microsoft.com/office/drawing/2014/main" id="{865492C8-223E-40C1-9161-626D6BCF59B7}"/>
              </a:ext>
            </a:extLst>
          </p:cNvPr>
          <p:cNvSpPr/>
          <p:nvPr/>
        </p:nvSpPr>
        <p:spPr>
          <a:xfrm>
            <a:off x="747254" y="3109607"/>
            <a:ext cx="8882064"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If the number of objects N &gt; 7, log N is larger than 2, and BIC gives more penalty to larger models than AIC. In other words, BIC usually selects smaller models than AIC.</a:t>
            </a:r>
          </a:p>
        </p:txBody>
      </p:sp>
      <p:sp>
        <p:nvSpPr>
          <p:cNvPr id="7" name="Rectangle 6">
            <a:extLst>
              <a:ext uri="{FF2B5EF4-FFF2-40B4-BE49-F238E27FC236}">
                <a16:creationId xmlns:a16="http://schemas.microsoft.com/office/drawing/2014/main" id="{3FAC2A2D-AFD1-4DDC-B9EC-6D6C5C5A9E42}"/>
              </a:ext>
            </a:extLst>
          </p:cNvPr>
          <p:cNvSpPr/>
          <p:nvPr/>
        </p:nvSpPr>
        <p:spPr>
          <a:xfrm>
            <a:off x="1413281" y="4281101"/>
            <a:ext cx="8820939" cy="923330"/>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BIC rooted in Bayesian statistics as its name implies! It can be shown choosing the model with minimum BIC is equivalent to choosing the model with largest (approximate) posterior probability.</a:t>
            </a:r>
          </a:p>
        </p:txBody>
      </p:sp>
      <p:sp>
        <p:nvSpPr>
          <p:cNvPr id="9" name="TextBox 8">
            <a:extLst>
              <a:ext uri="{FF2B5EF4-FFF2-40B4-BE49-F238E27FC236}">
                <a16:creationId xmlns:a16="http://schemas.microsoft.com/office/drawing/2014/main" id="{06E2D007-8528-46D7-801F-B10F8A446551}"/>
              </a:ext>
            </a:extLst>
          </p:cNvPr>
          <p:cNvSpPr txBox="1"/>
          <p:nvPr/>
        </p:nvSpPr>
        <p:spPr>
          <a:xfrm>
            <a:off x="844952" y="6858000"/>
            <a:ext cx="184731" cy="369332"/>
          </a:xfrm>
          <a:prstGeom prst="rect">
            <a:avLst/>
          </a:prstGeom>
          <a:noFill/>
        </p:spPr>
        <p:txBody>
          <a:bodyPr wrap="none" rtlCol="0">
            <a:spAutoFit/>
          </a:bodyPr>
          <a:lstStyle/>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27171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3" name="Rectangle 2">
            <a:extLst>
              <a:ext uri="{FF2B5EF4-FFF2-40B4-BE49-F238E27FC236}">
                <a16:creationId xmlns:a16="http://schemas.microsoft.com/office/drawing/2014/main" id="{4D4DDCAD-4C5D-4E87-828C-C53A24776AF4}"/>
              </a:ext>
            </a:extLst>
          </p:cNvPr>
          <p:cNvSpPr/>
          <p:nvPr/>
        </p:nvSpPr>
        <p:spPr>
          <a:xfrm>
            <a:off x="560617" y="1241914"/>
            <a:ext cx="5886548"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Cross-Validation: </a:t>
            </a:r>
            <a:r>
              <a:rPr lang="en-US" dirty="0">
                <a:latin typeface="Times New Roman" panose="02020603050405020304" pitchFamily="18" charset="0"/>
                <a:cs typeface="Times New Roman" panose="02020603050405020304" pitchFamily="18" charset="0"/>
              </a:rPr>
              <a:t>the most simplest and widely used method</a:t>
            </a:r>
          </a:p>
        </p:txBody>
      </p:sp>
      <p:sp>
        <p:nvSpPr>
          <p:cNvPr id="4" name="TextBox 3">
            <a:extLst>
              <a:ext uri="{FF2B5EF4-FFF2-40B4-BE49-F238E27FC236}">
                <a16:creationId xmlns:a16="http://schemas.microsoft.com/office/drawing/2014/main" id="{FB0669D6-E6FF-4E0E-B566-F5C680B8E450}"/>
              </a:ext>
            </a:extLst>
          </p:cNvPr>
          <p:cNvSpPr txBox="1"/>
          <p:nvPr/>
        </p:nvSpPr>
        <p:spPr>
          <a:xfrm>
            <a:off x="787077" y="1909822"/>
            <a:ext cx="7893935"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method directly estimates the expected </a:t>
            </a:r>
            <a:r>
              <a:rPr lang="es-ES" dirty="0">
                <a:latin typeface="Times New Roman" panose="02020603050405020304" pitchFamily="18" charset="0"/>
                <a:cs typeface="Times New Roman" panose="02020603050405020304" pitchFamily="18" charset="0"/>
              </a:rPr>
              <a:t>extra-</a:t>
            </a:r>
            <a:r>
              <a:rPr lang="es-ES" dirty="0" err="1">
                <a:latin typeface="Times New Roman" panose="02020603050405020304" pitchFamily="18" charset="0"/>
                <a:cs typeface="Times New Roman" panose="02020603050405020304" pitchFamily="18" charset="0"/>
              </a:rPr>
              <a:t>sample</a:t>
            </a:r>
            <a:r>
              <a:rPr lang="es-ES" dirty="0">
                <a:latin typeface="Times New Roman" panose="02020603050405020304" pitchFamily="18" charset="0"/>
                <a:cs typeface="Times New Roman" panose="02020603050405020304" pitchFamily="18" charset="0"/>
              </a:rPr>
              <a:t> error, </a:t>
            </a:r>
            <a:r>
              <a:rPr lang="es-ES" dirty="0" err="1">
                <a:latin typeface="Times New Roman" panose="02020603050405020304" pitchFamily="18" charset="0"/>
                <a:cs typeface="Times New Roman" panose="02020603050405020304" pitchFamily="18" charset="0"/>
              </a:rPr>
              <a:t>unlike</a:t>
            </a:r>
            <a:r>
              <a:rPr lang="es-ES" dirty="0">
                <a:latin typeface="Times New Roman" panose="02020603050405020304" pitchFamily="18" charset="0"/>
                <a:cs typeface="Times New Roman" panose="02020603050405020304" pitchFamily="18" charset="0"/>
              </a:rPr>
              <a:t> AIC and BIC </a:t>
            </a:r>
            <a:r>
              <a:rPr lang="es-ES" dirty="0" err="1">
                <a:latin typeface="Times New Roman" panose="02020603050405020304" pitchFamily="18" charset="0"/>
                <a:cs typeface="Times New Roman" panose="02020603050405020304" pitchFamily="18" charset="0"/>
              </a:rPr>
              <a:t>that</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we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measure</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level</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of</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optimism</a:t>
            </a:r>
            <a:r>
              <a:rPr lang="es-E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148185E-5520-4DDE-9089-ABBCA03648CB}"/>
              </a:ext>
            </a:extLst>
          </p:cNvPr>
          <p:cNvSpPr/>
          <p:nvPr/>
        </p:nvSpPr>
        <p:spPr>
          <a:xfrm>
            <a:off x="667445" y="2854729"/>
            <a:ext cx="260231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K-Fold Cross-Validation</a:t>
            </a:r>
          </a:p>
        </p:txBody>
      </p:sp>
      <p:sp>
        <p:nvSpPr>
          <p:cNvPr id="7" name="TextBox 6">
            <a:extLst>
              <a:ext uri="{FF2B5EF4-FFF2-40B4-BE49-F238E27FC236}">
                <a16:creationId xmlns:a16="http://schemas.microsoft.com/office/drawing/2014/main" id="{277752AE-5ED8-4D93-B439-DA7AAE569FCD}"/>
              </a:ext>
            </a:extLst>
          </p:cNvPr>
          <p:cNvSpPr txBox="1"/>
          <p:nvPr/>
        </p:nvSpPr>
        <p:spPr>
          <a:xfrm>
            <a:off x="1111170" y="3414532"/>
            <a:ext cx="8588415" cy="2308324"/>
          </a:xfrm>
          <a:prstGeom prst="rect">
            <a:avLst/>
          </a:prstGeom>
          <a:noFill/>
        </p:spPr>
        <p:txBody>
          <a:bodyPr wrap="square" rtlCol="0">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Split data into k group</a:t>
            </a:r>
          </a:p>
          <a:p>
            <a:pPr marL="285750" indent="-285750">
              <a:buFontTx/>
              <a:buChar char="-"/>
            </a:pPr>
            <a:r>
              <a:rPr lang="en-US" dirty="0">
                <a:latin typeface="Times New Roman" panose="02020603050405020304" pitchFamily="18" charset="0"/>
                <a:cs typeface="Times New Roman" panose="02020603050405020304" pitchFamily="18" charset="0"/>
              </a:rPr>
              <a:t>Put a side one group as validation</a:t>
            </a:r>
          </a:p>
          <a:p>
            <a:pPr marL="285750" indent="-285750">
              <a:buFontTx/>
              <a:buChar char="-"/>
            </a:pPr>
            <a:r>
              <a:rPr lang="en-US" dirty="0">
                <a:latin typeface="Times New Roman" panose="02020603050405020304" pitchFamily="18" charset="0"/>
                <a:cs typeface="Times New Roman" panose="02020603050405020304" pitchFamily="18" charset="0"/>
              </a:rPr>
              <a:t>Calibrate your model</a:t>
            </a:r>
          </a:p>
          <a:p>
            <a:pPr marL="285750" indent="-285750">
              <a:buFontTx/>
              <a:buChar char="-"/>
            </a:pPr>
            <a:r>
              <a:rPr lang="en-US" dirty="0">
                <a:latin typeface="Times New Roman" panose="02020603050405020304" pitchFamily="18" charset="0"/>
                <a:cs typeface="Times New Roman" panose="02020603050405020304" pitchFamily="18" charset="0"/>
              </a:rPr>
              <a:t>Validate it</a:t>
            </a:r>
          </a:p>
          <a:p>
            <a:pPr marL="285750" indent="-285750">
              <a:buFontTx/>
              <a:buChar char="-"/>
            </a:pPr>
            <a:r>
              <a:rPr lang="en-US" dirty="0">
                <a:latin typeface="Times New Roman" panose="02020603050405020304" pitchFamily="18" charset="0"/>
                <a:cs typeface="Times New Roman" panose="02020603050405020304" pitchFamily="18" charset="0"/>
              </a:rPr>
              <a:t>Go to the next validation set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case K = N is known as </a:t>
            </a:r>
            <a:r>
              <a:rPr lang="en-US" i="1" dirty="0">
                <a:latin typeface="Times New Roman" panose="02020603050405020304" pitchFamily="18" charset="0"/>
                <a:cs typeface="Times New Roman" panose="02020603050405020304" pitchFamily="18" charset="0"/>
              </a:rPr>
              <a:t>leave-one-out cross-validation</a:t>
            </a:r>
          </a:p>
          <a:p>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9121C2D-1A83-42A2-A30A-2253DB058D2F}"/>
              </a:ext>
            </a:extLst>
          </p:cNvPr>
          <p:cNvPicPr>
            <a:picLocks noChangeAspect="1"/>
          </p:cNvPicPr>
          <p:nvPr/>
        </p:nvPicPr>
        <p:blipFill>
          <a:blip r:embed="rId2"/>
          <a:stretch>
            <a:fillRect/>
          </a:stretch>
        </p:blipFill>
        <p:spPr>
          <a:xfrm>
            <a:off x="5309060" y="3039395"/>
            <a:ext cx="5912315" cy="1557604"/>
          </a:xfrm>
          <a:prstGeom prst="rect">
            <a:avLst/>
          </a:prstGeom>
        </p:spPr>
      </p:pic>
    </p:spTree>
    <p:extLst>
      <p:ext uri="{BB962C8B-B14F-4D97-AF65-F5344CB8AC3E}">
        <p14:creationId xmlns:p14="http://schemas.microsoft.com/office/powerpoint/2010/main" val="2364169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2" name="Rectangle 1">
            <a:extLst>
              <a:ext uri="{FF2B5EF4-FFF2-40B4-BE49-F238E27FC236}">
                <a16:creationId xmlns:a16="http://schemas.microsoft.com/office/drawing/2014/main" id="{12D20AFB-83BA-4500-B370-F441DF08E7F1}"/>
              </a:ext>
            </a:extLst>
          </p:cNvPr>
          <p:cNvSpPr/>
          <p:nvPr/>
        </p:nvSpPr>
        <p:spPr>
          <a:xfrm>
            <a:off x="1057155" y="1082250"/>
            <a:ext cx="9857772" cy="2308324"/>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What value should we choose for K? </a:t>
            </a:r>
          </a:p>
          <a:p>
            <a:endParaRPr lang="en-US" b="1"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With K = N, the cross-validation estimator is approximately unbiased for the true (expected) prediction error, but can have high variance because the N “training sets" are so similar to one another.</a:t>
            </a:r>
          </a:p>
          <a:p>
            <a:pPr marL="285750" indent="-285750">
              <a:buFontTx/>
              <a:buChar char="-"/>
            </a:pPr>
            <a:r>
              <a:rPr lang="en-US" dirty="0">
                <a:latin typeface="Times New Roman" panose="02020603050405020304" pitchFamily="18" charset="0"/>
                <a:cs typeface="Times New Roman" panose="02020603050405020304" pitchFamily="18" charset="0"/>
              </a:rPr>
              <a:t>On the other hand, with K = 5 say, cross-validation has lower variance. But bias could be a problem, depending on how the performance of the learning method varies with the size of the training set.</a:t>
            </a:r>
          </a:p>
          <a:p>
            <a:pPr marL="285750" indent="-285750">
              <a:buFontTx/>
              <a:buChar char="-"/>
            </a:pPr>
            <a:endParaRPr lang="en-US" dirty="0">
              <a:latin typeface="Times New Roman" panose="02020603050405020304" pitchFamily="18" charset="0"/>
              <a:cs typeface="Times New Roman" panose="02020603050405020304" pitchFamily="18" charset="0"/>
            </a:endParaRPr>
          </a:p>
          <a:p>
            <a:pPr marL="285750" indent="-285750">
              <a:buFontTx/>
              <a:buChar char="-"/>
            </a:pP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C6F808-1EF7-4638-BDE3-D8063D17D5EE}"/>
              </a:ext>
            </a:extLst>
          </p:cNvPr>
          <p:cNvPicPr>
            <a:picLocks noChangeAspect="1"/>
          </p:cNvPicPr>
          <p:nvPr/>
        </p:nvPicPr>
        <p:blipFill>
          <a:blip r:embed="rId2"/>
          <a:stretch>
            <a:fillRect/>
          </a:stretch>
        </p:blipFill>
        <p:spPr>
          <a:xfrm>
            <a:off x="5457882" y="3345707"/>
            <a:ext cx="4681540" cy="3373397"/>
          </a:xfrm>
          <a:prstGeom prst="rect">
            <a:avLst/>
          </a:prstGeom>
        </p:spPr>
      </p:pic>
      <p:sp>
        <p:nvSpPr>
          <p:cNvPr id="4" name="TextBox 3">
            <a:extLst>
              <a:ext uri="{FF2B5EF4-FFF2-40B4-BE49-F238E27FC236}">
                <a16:creationId xmlns:a16="http://schemas.microsoft.com/office/drawing/2014/main" id="{3BD12600-939D-4B85-BBF8-FBBB2DCD5626}"/>
              </a:ext>
            </a:extLst>
          </p:cNvPr>
          <p:cNvSpPr txBox="1"/>
          <p:nvPr/>
        </p:nvSpPr>
        <p:spPr>
          <a:xfrm>
            <a:off x="844952" y="4322008"/>
            <a:ext cx="372704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In the figure orange is CV and blue is prediction error. </a:t>
            </a:r>
          </a:p>
          <a:p>
            <a:r>
              <a:rPr lang="en-US" dirty="0">
                <a:latin typeface="Times New Roman" panose="02020603050405020304" pitchFamily="18" charset="0"/>
                <a:cs typeface="Times New Roman" panose="02020603050405020304" pitchFamily="18" charset="0"/>
              </a:rPr>
              <a:t>- For most cases 10-fold is a good choice.</a:t>
            </a:r>
          </a:p>
        </p:txBody>
      </p:sp>
    </p:spTree>
    <p:extLst>
      <p:ext uri="{BB962C8B-B14F-4D97-AF65-F5344CB8AC3E}">
        <p14:creationId xmlns:p14="http://schemas.microsoft.com/office/powerpoint/2010/main" val="57134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Model Assessment and Selection</a:t>
            </a:r>
          </a:p>
        </p:txBody>
      </p:sp>
      <p:sp>
        <p:nvSpPr>
          <p:cNvPr id="2" name="Rectangle 1">
            <a:extLst>
              <a:ext uri="{FF2B5EF4-FFF2-40B4-BE49-F238E27FC236}">
                <a16:creationId xmlns:a16="http://schemas.microsoft.com/office/drawing/2014/main" id="{AADA3AA3-3D81-409A-AADA-0CC4D382B8B8}"/>
              </a:ext>
            </a:extLst>
          </p:cNvPr>
          <p:cNvSpPr/>
          <p:nvPr/>
        </p:nvSpPr>
        <p:spPr>
          <a:xfrm>
            <a:off x="941033" y="1357661"/>
            <a:ext cx="2076209"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Bootstrap Methods</a:t>
            </a:r>
          </a:p>
        </p:txBody>
      </p:sp>
      <p:sp>
        <p:nvSpPr>
          <p:cNvPr id="3" name="Rectangle 2">
            <a:extLst>
              <a:ext uri="{FF2B5EF4-FFF2-40B4-BE49-F238E27FC236}">
                <a16:creationId xmlns:a16="http://schemas.microsoft.com/office/drawing/2014/main" id="{32528154-9BAE-4971-9596-2B51C4B88D30}"/>
              </a:ext>
            </a:extLst>
          </p:cNvPr>
          <p:cNvSpPr/>
          <p:nvPr/>
        </p:nvSpPr>
        <p:spPr>
          <a:xfrm>
            <a:off x="1253924" y="1880902"/>
            <a:ext cx="10089266" cy="3139321"/>
          </a:xfrm>
          <a:prstGeom prst="rect">
            <a:avLst/>
          </a:prstGeom>
        </p:spPr>
        <p:txBody>
          <a:bodyPr wrap="square">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Basic ideas of bootstrap are RESAMPLING WITH REPLACEMENT, and to use calibration sets with the same number of objects, n, as objects are in the available data set. </a:t>
            </a:r>
          </a:p>
          <a:p>
            <a:pPr marL="285750" indent="-285750">
              <a:buFontTx/>
              <a:buChar char="-"/>
            </a:pP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Resampling with replacement means, a calibration set is obtained by selecting randomly objects and copying (not moving) them into the calibration set. After n selections, the calibration set is ready and has properties as follows:</a:t>
            </a:r>
          </a:p>
          <a:p>
            <a:pPr marL="742950" lvl="1" indent="-285750">
              <a:buFontTx/>
              <a:buChar char="-"/>
            </a:pPr>
            <a:r>
              <a:rPr lang="en-US" dirty="0">
                <a:latin typeface="Times New Roman" panose="02020603050405020304" pitchFamily="18" charset="0"/>
                <a:cs typeface="Times New Roman" panose="02020603050405020304" pitchFamily="18" charset="0"/>
              </a:rPr>
              <a:t>Contains n objects</a:t>
            </a:r>
          </a:p>
          <a:p>
            <a:pPr marL="742950" lvl="1" indent="-285750">
              <a:buFontTx/>
              <a:buChar char="-"/>
            </a:pPr>
            <a:r>
              <a:rPr lang="en-US" dirty="0">
                <a:latin typeface="Times New Roman" panose="02020603050405020304" pitchFamily="18" charset="0"/>
                <a:cs typeface="Times New Roman" panose="02020603050405020304" pitchFamily="18" charset="0"/>
              </a:rPr>
              <a:t>Some objects are represented repeatedly</a:t>
            </a:r>
          </a:p>
          <a:p>
            <a:pPr marL="742950" lvl="1" indent="-285750">
              <a:buFontTx/>
              <a:buChar char="-"/>
            </a:pPr>
            <a:r>
              <a:rPr lang="en-US" dirty="0">
                <a:latin typeface="Times New Roman" panose="02020603050405020304" pitchFamily="18" charset="0"/>
                <a:cs typeface="Times New Roman" panose="02020603050405020304" pitchFamily="18" charset="0"/>
              </a:rPr>
              <a:t>Some objects from the available data have not been selected</a:t>
            </a:r>
          </a:p>
          <a:p>
            <a:r>
              <a:rPr lang="en-US" dirty="0">
                <a:latin typeface="Times New Roman" panose="02020603050405020304" pitchFamily="18" charset="0"/>
                <a:cs typeface="Times New Roman" panose="02020603050405020304" pitchFamily="18" charset="0"/>
              </a:rPr>
              <a:t>-    The resulting optimized model is then applied to the objects not contained in the calibration set giving predicted values</a:t>
            </a:r>
          </a:p>
        </p:txBody>
      </p:sp>
    </p:spTree>
    <p:extLst>
      <p:ext uri="{BB962C8B-B14F-4D97-AF65-F5344CB8AC3E}">
        <p14:creationId xmlns:p14="http://schemas.microsoft.com/office/powerpoint/2010/main" val="1550650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A9B0F64C-510E-4EA8-BD6E-197F242E4ABE}"/>
              </a:ext>
            </a:extLst>
          </p:cNvPr>
          <p:cNvSpPr/>
          <p:nvPr/>
        </p:nvSpPr>
        <p:spPr>
          <a:xfrm>
            <a:off x="1508568" y="2604304"/>
            <a:ext cx="9522106" cy="584775"/>
          </a:xfrm>
          <a:prstGeom prst="rect">
            <a:avLst/>
          </a:prstGeom>
        </p:spPr>
        <p:txBody>
          <a:bodyPr wrap="square">
            <a:spAutoFit/>
          </a:bodyPr>
          <a:lstStyle/>
          <a:p>
            <a:r>
              <a:rPr lang="en-US" sz="3200" b="1" dirty="0"/>
              <a:t>Additive Models, Trees, and Related Methods</a:t>
            </a:r>
          </a:p>
        </p:txBody>
      </p:sp>
    </p:spTree>
    <p:extLst>
      <p:ext uri="{BB962C8B-B14F-4D97-AF65-F5344CB8AC3E}">
        <p14:creationId xmlns:p14="http://schemas.microsoft.com/office/powerpoint/2010/main" val="13464215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182DD74E-D277-4D71-9518-09D3D296E807}"/>
              </a:ext>
            </a:extLst>
          </p:cNvPr>
          <p:cNvSpPr txBox="1"/>
          <p:nvPr/>
        </p:nvSpPr>
        <p:spPr>
          <a:xfrm>
            <a:off x="941033" y="1064871"/>
            <a:ext cx="6690486" cy="369332"/>
          </a:xfrm>
          <a:prstGeom prst="rect">
            <a:avLst/>
          </a:prstGeom>
          <a:noFill/>
        </p:spPr>
        <p:txBody>
          <a:bodyPr wrap="none" rtlCol="0">
            <a:spAutoFit/>
          </a:bodyPr>
          <a:lstStyle/>
          <a:p>
            <a:r>
              <a:rPr lang="en-US" b="1" dirty="0"/>
              <a:t>Let pause a minute and get back to our linear model y=B</a:t>
            </a:r>
            <a:r>
              <a:rPr lang="en-US" b="1" baseline="-25000" dirty="0"/>
              <a:t>1</a:t>
            </a:r>
            <a:r>
              <a:rPr lang="en-US" b="1" dirty="0"/>
              <a:t>+B</a:t>
            </a:r>
            <a:r>
              <a:rPr lang="en-US" b="1" baseline="-25000" dirty="0"/>
              <a:t>2</a:t>
            </a:r>
            <a:r>
              <a:rPr lang="en-US" b="1" dirty="0"/>
              <a:t>X+error</a:t>
            </a:r>
          </a:p>
        </p:txBody>
      </p:sp>
      <p:sp>
        <p:nvSpPr>
          <p:cNvPr id="3" name="TextBox 2">
            <a:extLst>
              <a:ext uri="{FF2B5EF4-FFF2-40B4-BE49-F238E27FC236}">
                <a16:creationId xmlns:a16="http://schemas.microsoft.com/office/drawing/2014/main" id="{D91C6B6D-A50A-4ED9-8A71-8DEAB8BEDF50}"/>
              </a:ext>
            </a:extLst>
          </p:cNvPr>
          <p:cNvSpPr txBox="1"/>
          <p:nvPr/>
        </p:nvSpPr>
        <p:spPr>
          <a:xfrm>
            <a:off x="1388962" y="2037144"/>
            <a:ext cx="8472668" cy="369332"/>
          </a:xfrm>
          <a:prstGeom prst="rect">
            <a:avLst/>
          </a:prstGeom>
          <a:noFill/>
        </p:spPr>
        <p:txBody>
          <a:bodyPr wrap="square" rtlCol="0">
            <a:spAutoFit/>
          </a:bodyPr>
          <a:lstStyle/>
          <a:p>
            <a:r>
              <a:rPr lang="en-US" dirty="0"/>
              <a:t>Y= constant + coefficient 1 × X</a:t>
            </a:r>
            <a:r>
              <a:rPr lang="en-US" baseline="-25000" dirty="0"/>
              <a:t>1</a:t>
            </a:r>
            <a:r>
              <a:rPr lang="en-US" dirty="0"/>
              <a:t> ….+ coefficient 2 × X</a:t>
            </a:r>
            <a:r>
              <a:rPr lang="en-US" baseline="-25000" dirty="0"/>
              <a:t>2</a:t>
            </a:r>
            <a:r>
              <a:rPr lang="en-US" dirty="0"/>
              <a:t>….</a:t>
            </a:r>
          </a:p>
        </p:txBody>
      </p:sp>
      <p:sp>
        <p:nvSpPr>
          <p:cNvPr id="4" name="TextBox 3">
            <a:extLst>
              <a:ext uri="{FF2B5EF4-FFF2-40B4-BE49-F238E27FC236}">
                <a16:creationId xmlns:a16="http://schemas.microsoft.com/office/drawing/2014/main" id="{AC0F2979-F454-444D-B861-D46BAE353A28}"/>
              </a:ext>
            </a:extLst>
          </p:cNvPr>
          <p:cNvSpPr txBox="1"/>
          <p:nvPr/>
        </p:nvSpPr>
        <p:spPr>
          <a:xfrm>
            <a:off x="1107652" y="3009417"/>
            <a:ext cx="9432197" cy="923330"/>
          </a:xfrm>
          <a:prstGeom prst="rect">
            <a:avLst/>
          </a:prstGeom>
          <a:noFill/>
        </p:spPr>
        <p:txBody>
          <a:bodyPr wrap="none" rtlCol="0">
            <a:spAutoFit/>
          </a:bodyPr>
          <a:lstStyle/>
          <a:p>
            <a:pPr marL="285750" indent="-285750">
              <a:buFontTx/>
              <a:buChar char="-"/>
            </a:pPr>
            <a:r>
              <a:rPr lang="en-US" dirty="0"/>
              <a:t>Coefficients </a:t>
            </a:r>
            <a:r>
              <a:rPr lang="en-US" i="1" dirty="0"/>
              <a:t>link </a:t>
            </a:r>
            <a:r>
              <a:rPr lang="en-US" dirty="0"/>
              <a:t>the predictors to Y</a:t>
            </a:r>
            <a:endParaRPr lang="en-US" i="1" dirty="0"/>
          </a:p>
          <a:p>
            <a:pPr marL="285750" indent="-285750">
              <a:buFontTx/>
              <a:buChar char="-"/>
            </a:pPr>
            <a:r>
              <a:rPr lang="en-US" dirty="0"/>
              <a:t>Linear means non of the parameters are exponents or divided/multiplied by another parameter</a:t>
            </a:r>
          </a:p>
          <a:p>
            <a:pPr marL="285750" indent="-285750">
              <a:buFontTx/>
              <a:buChar char="-"/>
            </a:pPr>
            <a:r>
              <a:rPr lang="en-US" dirty="0"/>
              <a:t> </a:t>
            </a:r>
          </a:p>
        </p:txBody>
      </p:sp>
    </p:spTree>
    <p:extLst>
      <p:ext uri="{BB962C8B-B14F-4D97-AF65-F5344CB8AC3E}">
        <p14:creationId xmlns:p14="http://schemas.microsoft.com/office/powerpoint/2010/main" val="3301295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96AF2CC3-5A77-4EFF-B11D-79924AEDE8FD}"/>
              </a:ext>
            </a:extLst>
          </p:cNvPr>
          <p:cNvSpPr/>
          <p:nvPr/>
        </p:nvSpPr>
        <p:spPr>
          <a:xfrm>
            <a:off x="628032" y="1079868"/>
            <a:ext cx="10766345" cy="646331"/>
          </a:xfrm>
          <a:prstGeom prst="rect">
            <a:avLst/>
          </a:prstGeom>
        </p:spPr>
        <p:txBody>
          <a:bodyPr wrap="none">
            <a:spAutoFit/>
          </a:bodyPr>
          <a:lstStyle/>
          <a:p>
            <a:r>
              <a:rPr lang="en-US" b="1" dirty="0"/>
              <a:t>Generalized Additive Models: </a:t>
            </a:r>
            <a:r>
              <a:rPr lang="en-US" dirty="0"/>
              <a:t>When linearity is a wrong assumption we use non-linear models and we call them</a:t>
            </a:r>
          </a:p>
          <a:p>
            <a:r>
              <a:rPr lang="en-US" dirty="0"/>
              <a:t> Generalized additive models (this is way more complicated than these two slides!!)</a:t>
            </a:r>
            <a:endParaRPr lang="en-US" b="1" dirty="0"/>
          </a:p>
        </p:txBody>
      </p:sp>
      <p:pic>
        <p:nvPicPr>
          <p:cNvPr id="3" name="Picture 2">
            <a:extLst>
              <a:ext uri="{FF2B5EF4-FFF2-40B4-BE49-F238E27FC236}">
                <a16:creationId xmlns:a16="http://schemas.microsoft.com/office/drawing/2014/main" id="{D0AD357B-9016-44D7-AA45-DA5E17D6FAC6}"/>
              </a:ext>
            </a:extLst>
          </p:cNvPr>
          <p:cNvPicPr>
            <a:picLocks noChangeAspect="1"/>
          </p:cNvPicPr>
          <p:nvPr/>
        </p:nvPicPr>
        <p:blipFill>
          <a:blip r:embed="rId3"/>
          <a:stretch>
            <a:fillRect/>
          </a:stretch>
        </p:blipFill>
        <p:spPr>
          <a:xfrm>
            <a:off x="3178029" y="2059058"/>
            <a:ext cx="5666350" cy="357239"/>
          </a:xfrm>
          <a:prstGeom prst="rect">
            <a:avLst/>
          </a:prstGeom>
        </p:spPr>
      </p:pic>
      <p:sp>
        <p:nvSpPr>
          <p:cNvPr id="4" name="TextBox 3">
            <a:extLst>
              <a:ext uri="{FF2B5EF4-FFF2-40B4-BE49-F238E27FC236}">
                <a16:creationId xmlns:a16="http://schemas.microsoft.com/office/drawing/2014/main" id="{2C8B75E4-C67E-4663-97A6-56358245464C}"/>
              </a:ext>
            </a:extLst>
          </p:cNvPr>
          <p:cNvSpPr txBox="1"/>
          <p:nvPr/>
        </p:nvSpPr>
        <p:spPr>
          <a:xfrm>
            <a:off x="1284790" y="1875099"/>
            <a:ext cx="1489510" cy="369332"/>
          </a:xfrm>
          <a:prstGeom prst="rect">
            <a:avLst/>
          </a:prstGeom>
          <a:noFill/>
        </p:spPr>
        <p:txBody>
          <a:bodyPr wrap="none" rtlCol="0">
            <a:spAutoFit/>
          </a:bodyPr>
          <a:lstStyle/>
          <a:p>
            <a:r>
              <a:rPr lang="en-US" dirty="0"/>
              <a:t>General form:</a:t>
            </a:r>
          </a:p>
        </p:txBody>
      </p:sp>
      <p:sp>
        <p:nvSpPr>
          <p:cNvPr id="6" name="TextBox 5">
            <a:extLst>
              <a:ext uri="{FF2B5EF4-FFF2-40B4-BE49-F238E27FC236}">
                <a16:creationId xmlns:a16="http://schemas.microsoft.com/office/drawing/2014/main" id="{18B0EB52-F15E-4CE8-B7B3-E6E13E543539}"/>
              </a:ext>
            </a:extLst>
          </p:cNvPr>
          <p:cNvSpPr txBox="1"/>
          <p:nvPr/>
        </p:nvSpPr>
        <p:spPr>
          <a:xfrm>
            <a:off x="1394036" y="2496812"/>
            <a:ext cx="8912696" cy="369332"/>
          </a:xfrm>
          <a:prstGeom prst="rect">
            <a:avLst/>
          </a:prstGeom>
          <a:noFill/>
        </p:spPr>
        <p:txBody>
          <a:bodyPr wrap="none" rtlCol="0">
            <a:spAutoFit/>
          </a:bodyPr>
          <a:lstStyle/>
          <a:p>
            <a:r>
              <a:rPr lang="en-US" dirty="0"/>
              <a:t>As usual X is predictor matrix and </a:t>
            </a:r>
            <a:r>
              <a:rPr lang="en-US" i="1" dirty="0" err="1"/>
              <a:t>f</a:t>
            </a:r>
            <a:r>
              <a:rPr lang="en-US" i="1" baseline="-25000" dirty="0" err="1"/>
              <a:t>p</a:t>
            </a:r>
            <a:r>
              <a:rPr lang="en-US" i="1" dirty="0"/>
              <a:t>(</a:t>
            </a:r>
            <a:r>
              <a:rPr lang="en-US" i="1" dirty="0" err="1"/>
              <a:t>X</a:t>
            </a:r>
            <a:r>
              <a:rPr lang="en-US" i="1" baseline="-25000" dirty="0" err="1"/>
              <a:t>p</a:t>
            </a:r>
            <a:r>
              <a:rPr lang="en-US" i="1" dirty="0"/>
              <a:t>) </a:t>
            </a:r>
            <a:r>
              <a:rPr lang="en-US" dirty="0"/>
              <a:t> are unspecified </a:t>
            </a:r>
            <a:r>
              <a:rPr lang="en-US" b="1" dirty="0"/>
              <a:t>smooth</a:t>
            </a:r>
            <a:r>
              <a:rPr lang="en-US" dirty="0"/>
              <a:t> (“</a:t>
            </a:r>
            <a:r>
              <a:rPr lang="en-US" b="1" i="1" dirty="0"/>
              <a:t>nonparametric</a:t>
            </a:r>
            <a:r>
              <a:rPr lang="en-US" dirty="0"/>
              <a:t>") functions.</a:t>
            </a:r>
            <a:endParaRPr lang="en-US" i="1" dirty="0"/>
          </a:p>
        </p:txBody>
      </p:sp>
      <p:sp>
        <p:nvSpPr>
          <p:cNvPr id="7" name="Rectangle 6">
            <a:extLst>
              <a:ext uri="{FF2B5EF4-FFF2-40B4-BE49-F238E27FC236}">
                <a16:creationId xmlns:a16="http://schemas.microsoft.com/office/drawing/2014/main" id="{E8B73CAD-BA8A-4DD2-B39C-18919043CB30}"/>
              </a:ext>
            </a:extLst>
          </p:cNvPr>
          <p:cNvSpPr/>
          <p:nvPr/>
        </p:nvSpPr>
        <p:spPr>
          <a:xfrm>
            <a:off x="1394036" y="2795359"/>
            <a:ext cx="9204880" cy="646331"/>
          </a:xfrm>
          <a:prstGeom prst="rect">
            <a:avLst/>
          </a:prstGeom>
        </p:spPr>
        <p:txBody>
          <a:bodyPr wrap="square">
            <a:spAutoFit/>
          </a:bodyPr>
          <a:lstStyle/>
          <a:p>
            <a:r>
              <a:rPr lang="en-US" dirty="0">
                <a:latin typeface="CMR10"/>
              </a:rPr>
              <a:t>In general, the conditional µ(</a:t>
            </a:r>
            <a:r>
              <a:rPr lang="en-US" dirty="0">
                <a:latin typeface="CMMI10"/>
              </a:rPr>
              <a:t>X</a:t>
            </a:r>
            <a:r>
              <a:rPr lang="en-US" dirty="0">
                <a:latin typeface="CMR10"/>
              </a:rPr>
              <a:t>) of a response </a:t>
            </a:r>
            <a:r>
              <a:rPr lang="en-US" dirty="0">
                <a:latin typeface="CMMI10"/>
              </a:rPr>
              <a:t>Y </a:t>
            </a:r>
            <a:r>
              <a:rPr lang="en-US" dirty="0">
                <a:latin typeface="CMR10"/>
              </a:rPr>
              <a:t>is related to an additive function of the predictors via a </a:t>
            </a:r>
            <a:r>
              <a:rPr lang="en-US" b="1" dirty="0">
                <a:latin typeface="CMTI10"/>
              </a:rPr>
              <a:t>link</a:t>
            </a:r>
            <a:r>
              <a:rPr lang="en-US" dirty="0">
                <a:latin typeface="CMTI10"/>
              </a:rPr>
              <a:t> </a:t>
            </a:r>
            <a:r>
              <a:rPr lang="en-US" dirty="0">
                <a:latin typeface="CMR10"/>
              </a:rPr>
              <a:t>function </a:t>
            </a:r>
            <a:r>
              <a:rPr lang="en-US" dirty="0">
                <a:latin typeface="CMMI10"/>
              </a:rPr>
              <a:t>g(µ), traditionally there are three different link functions</a:t>
            </a:r>
            <a:endParaRPr lang="en-US" dirty="0"/>
          </a:p>
        </p:txBody>
      </p:sp>
      <p:pic>
        <p:nvPicPr>
          <p:cNvPr id="9" name="Picture 8">
            <a:extLst>
              <a:ext uri="{FF2B5EF4-FFF2-40B4-BE49-F238E27FC236}">
                <a16:creationId xmlns:a16="http://schemas.microsoft.com/office/drawing/2014/main" id="{AAD78B44-AD41-44F9-931C-02AD1AF1FD9F}"/>
              </a:ext>
            </a:extLst>
          </p:cNvPr>
          <p:cNvPicPr>
            <a:picLocks noChangeAspect="1"/>
          </p:cNvPicPr>
          <p:nvPr/>
        </p:nvPicPr>
        <p:blipFill>
          <a:blip r:embed="rId4"/>
          <a:stretch>
            <a:fillRect/>
          </a:stretch>
        </p:blipFill>
        <p:spPr>
          <a:xfrm>
            <a:off x="1755765" y="4327236"/>
            <a:ext cx="7920670" cy="2482888"/>
          </a:xfrm>
          <a:prstGeom prst="rect">
            <a:avLst/>
          </a:prstGeom>
        </p:spPr>
      </p:pic>
      <p:pic>
        <p:nvPicPr>
          <p:cNvPr id="10" name="Picture 9">
            <a:extLst>
              <a:ext uri="{FF2B5EF4-FFF2-40B4-BE49-F238E27FC236}">
                <a16:creationId xmlns:a16="http://schemas.microsoft.com/office/drawing/2014/main" id="{9519EC2A-5A56-4E43-BA5B-BCD8F29D1B9E}"/>
              </a:ext>
            </a:extLst>
          </p:cNvPr>
          <p:cNvPicPr>
            <a:picLocks noChangeAspect="1"/>
          </p:cNvPicPr>
          <p:nvPr/>
        </p:nvPicPr>
        <p:blipFill>
          <a:blip r:embed="rId5"/>
          <a:stretch>
            <a:fillRect/>
          </a:stretch>
        </p:blipFill>
        <p:spPr>
          <a:xfrm>
            <a:off x="3300967" y="3636757"/>
            <a:ext cx="4830267" cy="495412"/>
          </a:xfrm>
          <a:prstGeom prst="rect">
            <a:avLst/>
          </a:prstGeom>
        </p:spPr>
      </p:pic>
    </p:spTree>
    <p:extLst>
      <p:ext uri="{BB962C8B-B14F-4D97-AF65-F5344CB8AC3E}">
        <p14:creationId xmlns:p14="http://schemas.microsoft.com/office/powerpoint/2010/main" val="6750066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D412914B-0F0D-430D-912B-7871592C57E3}"/>
              </a:ext>
            </a:extLst>
          </p:cNvPr>
          <p:cNvPicPr>
            <a:picLocks noChangeAspect="1"/>
          </p:cNvPicPr>
          <p:nvPr/>
        </p:nvPicPr>
        <p:blipFill>
          <a:blip r:embed="rId2"/>
          <a:stretch>
            <a:fillRect/>
          </a:stretch>
        </p:blipFill>
        <p:spPr>
          <a:xfrm>
            <a:off x="3778696" y="1425013"/>
            <a:ext cx="4143375" cy="1276350"/>
          </a:xfrm>
          <a:prstGeom prst="rect">
            <a:avLst/>
          </a:prstGeom>
        </p:spPr>
      </p:pic>
      <p:sp>
        <p:nvSpPr>
          <p:cNvPr id="3" name="TextBox 2">
            <a:extLst>
              <a:ext uri="{FF2B5EF4-FFF2-40B4-BE49-F238E27FC236}">
                <a16:creationId xmlns:a16="http://schemas.microsoft.com/office/drawing/2014/main" id="{B1BD2232-4DDE-4AA7-A2E8-393E465AD339}"/>
              </a:ext>
            </a:extLst>
          </p:cNvPr>
          <p:cNvSpPr txBox="1"/>
          <p:nvPr/>
        </p:nvSpPr>
        <p:spPr>
          <a:xfrm>
            <a:off x="1041722" y="1041722"/>
            <a:ext cx="1853071" cy="369332"/>
          </a:xfrm>
          <a:prstGeom prst="rect">
            <a:avLst/>
          </a:prstGeom>
          <a:noFill/>
        </p:spPr>
        <p:txBody>
          <a:bodyPr wrap="none" rtlCol="0">
            <a:spAutoFit/>
          </a:bodyPr>
          <a:lstStyle/>
          <a:p>
            <a:r>
              <a:rPr lang="en-US" dirty="0"/>
              <a:t>The general form:</a:t>
            </a:r>
          </a:p>
        </p:txBody>
      </p:sp>
      <p:pic>
        <p:nvPicPr>
          <p:cNvPr id="4" name="Picture 3">
            <a:extLst>
              <a:ext uri="{FF2B5EF4-FFF2-40B4-BE49-F238E27FC236}">
                <a16:creationId xmlns:a16="http://schemas.microsoft.com/office/drawing/2014/main" id="{D4786355-6D1B-414F-90D9-7179EA53B8CA}"/>
              </a:ext>
            </a:extLst>
          </p:cNvPr>
          <p:cNvPicPr>
            <a:picLocks noChangeAspect="1"/>
          </p:cNvPicPr>
          <p:nvPr/>
        </p:nvPicPr>
        <p:blipFill>
          <a:blip r:embed="rId3"/>
          <a:stretch>
            <a:fillRect/>
          </a:stretch>
        </p:blipFill>
        <p:spPr>
          <a:xfrm>
            <a:off x="1968257" y="2906996"/>
            <a:ext cx="8461094" cy="1080701"/>
          </a:xfrm>
          <a:prstGeom prst="rect">
            <a:avLst/>
          </a:prstGeom>
        </p:spPr>
      </p:pic>
      <p:sp>
        <p:nvSpPr>
          <p:cNvPr id="6" name="Rectangle 5">
            <a:extLst>
              <a:ext uri="{FF2B5EF4-FFF2-40B4-BE49-F238E27FC236}">
                <a16:creationId xmlns:a16="http://schemas.microsoft.com/office/drawing/2014/main" id="{0A8237E7-9A59-4460-B15B-D220D23079D5}"/>
              </a:ext>
            </a:extLst>
          </p:cNvPr>
          <p:cNvSpPr/>
          <p:nvPr/>
        </p:nvSpPr>
        <p:spPr>
          <a:xfrm>
            <a:off x="789551" y="2701363"/>
            <a:ext cx="2619435" cy="369332"/>
          </a:xfrm>
          <a:prstGeom prst="rect">
            <a:avLst/>
          </a:prstGeom>
        </p:spPr>
        <p:txBody>
          <a:bodyPr wrap="none">
            <a:spAutoFit/>
          </a:bodyPr>
          <a:lstStyle/>
          <a:p>
            <a:r>
              <a:rPr lang="en-US" dirty="0">
                <a:latin typeface="CMR10"/>
              </a:rPr>
              <a:t>penalized sum of squares:</a:t>
            </a:r>
            <a:endParaRPr lang="en-US" dirty="0"/>
          </a:p>
        </p:txBody>
      </p:sp>
      <p:pic>
        <p:nvPicPr>
          <p:cNvPr id="7" name="Picture 6">
            <a:extLst>
              <a:ext uri="{FF2B5EF4-FFF2-40B4-BE49-F238E27FC236}">
                <a16:creationId xmlns:a16="http://schemas.microsoft.com/office/drawing/2014/main" id="{8F6CB5B3-C9E3-4099-89CD-F51059750A5D}"/>
              </a:ext>
            </a:extLst>
          </p:cNvPr>
          <p:cNvPicPr>
            <a:picLocks noChangeAspect="1"/>
          </p:cNvPicPr>
          <p:nvPr/>
        </p:nvPicPr>
        <p:blipFill>
          <a:blip r:embed="rId4"/>
          <a:stretch>
            <a:fillRect/>
          </a:stretch>
        </p:blipFill>
        <p:spPr>
          <a:xfrm>
            <a:off x="4815307" y="4395762"/>
            <a:ext cx="7086600" cy="2333625"/>
          </a:xfrm>
          <a:prstGeom prst="rect">
            <a:avLst/>
          </a:prstGeom>
        </p:spPr>
      </p:pic>
      <p:sp>
        <p:nvSpPr>
          <p:cNvPr id="9" name="TextBox 8">
            <a:extLst>
              <a:ext uri="{FF2B5EF4-FFF2-40B4-BE49-F238E27FC236}">
                <a16:creationId xmlns:a16="http://schemas.microsoft.com/office/drawing/2014/main" id="{30B78240-5FA6-4D4F-8CFB-4F2F21BAE944}"/>
              </a:ext>
            </a:extLst>
          </p:cNvPr>
          <p:cNvSpPr txBox="1"/>
          <p:nvPr/>
        </p:nvSpPr>
        <p:spPr>
          <a:xfrm>
            <a:off x="524354" y="4639245"/>
            <a:ext cx="3788729" cy="923330"/>
          </a:xfrm>
          <a:prstGeom prst="rect">
            <a:avLst/>
          </a:prstGeom>
          <a:noFill/>
        </p:spPr>
        <p:txBody>
          <a:bodyPr wrap="none" rtlCol="0">
            <a:spAutoFit/>
          </a:bodyPr>
          <a:lstStyle/>
          <a:p>
            <a:r>
              <a:rPr lang="en-US" dirty="0" err="1"/>
              <a:t>Backfitting</a:t>
            </a:r>
            <a:r>
              <a:rPr lang="en-US" dirty="0"/>
              <a:t> algorithm: </a:t>
            </a:r>
          </a:p>
          <a:p>
            <a:r>
              <a:rPr lang="en-US" dirty="0"/>
              <a:t>Smooth = smoothing operator (usually</a:t>
            </a:r>
          </a:p>
          <a:p>
            <a:r>
              <a:rPr lang="en-US" dirty="0"/>
              <a:t>Cubical spline)</a:t>
            </a:r>
          </a:p>
        </p:txBody>
      </p:sp>
    </p:spTree>
    <p:extLst>
      <p:ext uri="{BB962C8B-B14F-4D97-AF65-F5344CB8AC3E}">
        <p14:creationId xmlns:p14="http://schemas.microsoft.com/office/powerpoint/2010/main" val="1457976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pic>
        <p:nvPicPr>
          <p:cNvPr id="2" name="Picture 1">
            <a:extLst>
              <a:ext uri="{FF2B5EF4-FFF2-40B4-BE49-F238E27FC236}">
                <a16:creationId xmlns:a16="http://schemas.microsoft.com/office/drawing/2014/main" id="{10697A7F-25B8-4D94-8A7A-4EAFA97DE848}"/>
              </a:ext>
            </a:extLst>
          </p:cNvPr>
          <p:cNvPicPr>
            <a:picLocks noChangeAspect="1"/>
          </p:cNvPicPr>
          <p:nvPr/>
        </p:nvPicPr>
        <p:blipFill>
          <a:blip r:embed="rId3"/>
          <a:stretch>
            <a:fillRect/>
          </a:stretch>
        </p:blipFill>
        <p:spPr>
          <a:xfrm>
            <a:off x="436676" y="1358687"/>
            <a:ext cx="3765673" cy="1616783"/>
          </a:xfrm>
          <a:prstGeom prst="rect">
            <a:avLst/>
          </a:prstGeom>
        </p:spPr>
      </p:pic>
      <p:sp>
        <p:nvSpPr>
          <p:cNvPr id="3" name="TextBox 2">
            <a:extLst>
              <a:ext uri="{FF2B5EF4-FFF2-40B4-BE49-F238E27FC236}">
                <a16:creationId xmlns:a16="http://schemas.microsoft.com/office/drawing/2014/main" id="{3A5935B6-435E-49FE-B62C-2E0B4071ED54}"/>
              </a:ext>
            </a:extLst>
          </p:cNvPr>
          <p:cNvSpPr txBox="1"/>
          <p:nvPr/>
        </p:nvSpPr>
        <p:spPr>
          <a:xfrm>
            <a:off x="284084" y="1083076"/>
            <a:ext cx="919726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Solution</a:t>
            </a:r>
            <a:r>
              <a:rPr lang="en-US" dirty="0">
                <a:latin typeface="Times New Roman" panose="02020603050405020304" pitchFamily="18" charset="0"/>
                <a:cs typeface="Times New Roman" panose="02020603050405020304" pitchFamily="18" charset="0"/>
              </a:rPr>
              <a:t>: We optimize for the B by minimizing the residual sum of squares (RSS) function </a:t>
            </a:r>
          </a:p>
        </p:txBody>
      </p:sp>
      <p:pic>
        <p:nvPicPr>
          <p:cNvPr id="4" name="Picture 3">
            <a:extLst>
              <a:ext uri="{FF2B5EF4-FFF2-40B4-BE49-F238E27FC236}">
                <a16:creationId xmlns:a16="http://schemas.microsoft.com/office/drawing/2014/main" id="{3E209025-B905-4559-BB51-65B9EF8C0CD7}"/>
              </a:ext>
            </a:extLst>
          </p:cNvPr>
          <p:cNvPicPr>
            <a:picLocks noChangeAspect="1"/>
          </p:cNvPicPr>
          <p:nvPr/>
        </p:nvPicPr>
        <p:blipFill>
          <a:blip r:embed="rId4"/>
          <a:stretch>
            <a:fillRect/>
          </a:stretch>
        </p:blipFill>
        <p:spPr>
          <a:xfrm>
            <a:off x="7928043" y="1452408"/>
            <a:ext cx="3400337" cy="2909948"/>
          </a:xfrm>
          <a:prstGeom prst="rect">
            <a:avLst/>
          </a:prstGeom>
        </p:spPr>
      </p:pic>
      <p:pic>
        <p:nvPicPr>
          <p:cNvPr id="6" name="Picture 5">
            <a:extLst>
              <a:ext uri="{FF2B5EF4-FFF2-40B4-BE49-F238E27FC236}">
                <a16:creationId xmlns:a16="http://schemas.microsoft.com/office/drawing/2014/main" id="{E7753A82-FF8A-47CD-87BE-D60CB9AF0FFF}"/>
              </a:ext>
            </a:extLst>
          </p:cNvPr>
          <p:cNvPicPr>
            <a:picLocks noChangeAspect="1"/>
          </p:cNvPicPr>
          <p:nvPr/>
        </p:nvPicPr>
        <p:blipFill>
          <a:blip r:embed="rId5"/>
          <a:stretch>
            <a:fillRect/>
          </a:stretch>
        </p:blipFill>
        <p:spPr>
          <a:xfrm>
            <a:off x="594930" y="3172063"/>
            <a:ext cx="3385377" cy="480078"/>
          </a:xfrm>
          <a:prstGeom prst="rect">
            <a:avLst/>
          </a:prstGeom>
        </p:spPr>
      </p:pic>
      <p:pic>
        <p:nvPicPr>
          <p:cNvPr id="7" name="Picture 6">
            <a:extLst>
              <a:ext uri="{FF2B5EF4-FFF2-40B4-BE49-F238E27FC236}">
                <a16:creationId xmlns:a16="http://schemas.microsoft.com/office/drawing/2014/main" id="{DACC66F2-404D-4659-846C-30180D0A752E}"/>
              </a:ext>
            </a:extLst>
          </p:cNvPr>
          <p:cNvPicPr>
            <a:picLocks noChangeAspect="1"/>
          </p:cNvPicPr>
          <p:nvPr/>
        </p:nvPicPr>
        <p:blipFill>
          <a:blip r:embed="rId6"/>
          <a:stretch>
            <a:fillRect/>
          </a:stretch>
        </p:blipFill>
        <p:spPr>
          <a:xfrm>
            <a:off x="494157" y="3773800"/>
            <a:ext cx="3036983" cy="1377429"/>
          </a:xfrm>
          <a:prstGeom prst="rect">
            <a:avLst/>
          </a:prstGeom>
        </p:spPr>
      </p:pic>
      <p:pic>
        <p:nvPicPr>
          <p:cNvPr id="9" name="Picture 8">
            <a:extLst>
              <a:ext uri="{FF2B5EF4-FFF2-40B4-BE49-F238E27FC236}">
                <a16:creationId xmlns:a16="http://schemas.microsoft.com/office/drawing/2014/main" id="{A7878CD7-122B-49B6-977B-AAA4F483E8CE}"/>
              </a:ext>
            </a:extLst>
          </p:cNvPr>
          <p:cNvPicPr>
            <a:picLocks noChangeAspect="1"/>
          </p:cNvPicPr>
          <p:nvPr/>
        </p:nvPicPr>
        <p:blipFill>
          <a:blip r:embed="rId7"/>
          <a:stretch>
            <a:fillRect/>
          </a:stretch>
        </p:blipFill>
        <p:spPr>
          <a:xfrm>
            <a:off x="494157" y="5272888"/>
            <a:ext cx="2122583" cy="382761"/>
          </a:xfrm>
          <a:prstGeom prst="rect">
            <a:avLst/>
          </a:prstGeom>
        </p:spPr>
      </p:pic>
      <p:sp>
        <p:nvSpPr>
          <p:cNvPr id="10" name="Arrow: Right 9">
            <a:extLst>
              <a:ext uri="{FF2B5EF4-FFF2-40B4-BE49-F238E27FC236}">
                <a16:creationId xmlns:a16="http://schemas.microsoft.com/office/drawing/2014/main" id="{66A8FD06-DE69-4F75-8B0A-77F75981E2AC}"/>
              </a:ext>
            </a:extLst>
          </p:cNvPr>
          <p:cNvSpPr/>
          <p:nvPr/>
        </p:nvSpPr>
        <p:spPr>
          <a:xfrm>
            <a:off x="2616740" y="5860888"/>
            <a:ext cx="984188" cy="327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BEA80E1-B440-4AD2-A749-165B345B6F52}"/>
              </a:ext>
            </a:extLst>
          </p:cNvPr>
          <p:cNvPicPr>
            <a:picLocks noChangeAspect="1"/>
          </p:cNvPicPr>
          <p:nvPr/>
        </p:nvPicPr>
        <p:blipFill>
          <a:blip r:embed="rId8"/>
          <a:stretch>
            <a:fillRect/>
          </a:stretch>
        </p:blipFill>
        <p:spPr>
          <a:xfrm>
            <a:off x="436676" y="5777308"/>
            <a:ext cx="2106646" cy="516572"/>
          </a:xfrm>
          <a:prstGeom prst="rect">
            <a:avLst/>
          </a:prstGeom>
        </p:spPr>
      </p:pic>
      <p:sp>
        <p:nvSpPr>
          <p:cNvPr id="12" name="TextBox 11">
            <a:extLst>
              <a:ext uri="{FF2B5EF4-FFF2-40B4-BE49-F238E27FC236}">
                <a16:creationId xmlns:a16="http://schemas.microsoft.com/office/drawing/2014/main" id="{6D0A57C7-C243-4B78-870A-5BBEB87CBF48}"/>
              </a:ext>
            </a:extLst>
          </p:cNvPr>
          <p:cNvSpPr txBox="1"/>
          <p:nvPr/>
        </p:nvSpPr>
        <p:spPr>
          <a:xfrm>
            <a:off x="7928043" y="5254380"/>
            <a:ext cx="4111557" cy="923330"/>
          </a:xfrm>
          <a:prstGeom prst="rect">
            <a:avLst/>
          </a:prstGeom>
          <a:noFill/>
          <a:ln>
            <a:solidFill>
              <a:srgbClr val="FF0000"/>
            </a:solidFill>
          </a:ln>
        </p:spPr>
        <p:txBody>
          <a:bodyPr wrap="square" rtlCol="0">
            <a:spAutoFit/>
          </a:bodyPr>
          <a:lstStyle/>
          <a:p>
            <a:r>
              <a:rPr lang="en-US" dirty="0">
                <a:latin typeface="Times New Roman" panose="02020603050405020304" pitchFamily="18" charset="0"/>
                <a:cs typeface="Times New Roman" panose="02020603050405020304" pitchFamily="18" charset="0"/>
              </a:rPr>
              <a:t>(X</a:t>
            </a:r>
            <a:r>
              <a:rPr lang="en-US" baseline="30000"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X)</a:t>
            </a:r>
            <a:r>
              <a:rPr lang="en-US" baseline="30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should be full column ranked (linearly independent columns). If not the matrix called </a:t>
            </a:r>
            <a:r>
              <a:rPr lang="en-US" b="1" dirty="0">
                <a:latin typeface="Times New Roman" panose="02020603050405020304" pitchFamily="18" charset="0"/>
                <a:cs typeface="Times New Roman" panose="02020603050405020304" pitchFamily="18" charset="0"/>
              </a:rPr>
              <a:t>singular</a:t>
            </a:r>
          </a:p>
        </p:txBody>
      </p:sp>
      <p:pic>
        <p:nvPicPr>
          <p:cNvPr id="13" name="Picture 12">
            <a:extLst>
              <a:ext uri="{FF2B5EF4-FFF2-40B4-BE49-F238E27FC236}">
                <a16:creationId xmlns:a16="http://schemas.microsoft.com/office/drawing/2014/main" id="{581566EB-96B8-43D8-BD16-5ABEB07FA1AE}"/>
              </a:ext>
            </a:extLst>
          </p:cNvPr>
          <p:cNvPicPr>
            <a:picLocks noChangeAspect="1"/>
          </p:cNvPicPr>
          <p:nvPr/>
        </p:nvPicPr>
        <p:blipFill>
          <a:blip r:embed="rId9"/>
          <a:stretch>
            <a:fillRect/>
          </a:stretch>
        </p:blipFill>
        <p:spPr>
          <a:xfrm>
            <a:off x="3674346" y="5674755"/>
            <a:ext cx="3467100" cy="619125"/>
          </a:xfrm>
          <a:prstGeom prst="rect">
            <a:avLst/>
          </a:prstGeom>
        </p:spPr>
      </p:pic>
      <p:pic>
        <p:nvPicPr>
          <p:cNvPr id="15" name="Picture 14">
            <a:extLst>
              <a:ext uri="{FF2B5EF4-FFF2-40B4-BE49-F238E27FC236}">
                <a16:creationId xmlns:a16="http://schemas.microsoft.com/office/drawing/2014/main" id="{BF884FA5-E6B9-41B9-81F0-D6B5B109F674}"/>
              </a:ext>
            </a:extLst>
          </p:cNvPr>
          <p:cNvPicPr>
            <a:picLocks noChangeAspect="1"/>
          </p:cNvPicPr>
          <p:nvPr/>
        </p:nvPicPr>
        <p:blipFill>
          <a:blip r:embed="rId10"/>
          <a:stretch>
            <a:fillRect/>
          </a:stretch>
        </p:blipFill>
        <p:spPr>
          <a:xfrm>
            <a:off x="4507353" y="6227302"/>
            <a:ext cx="2457450" cy="447675"/>
          </a:xfrm>
          <a:prstGeom prst="rect">
            <a:avLst/>
          </a:prstGeom>
        </p:spPr>
      </p:pic>
      <p:sp>
        <p:nvSpPr>
          <p:cNvPr id="16" name="TextBox 15">
            <a:extLst>
              <a:ext uri="{FF2B5EF4-FFF2-40B4-BE49-F238E27FC236}">
                <a16:creationId xmlns:a16="http://schemas.microsoft.com/office/drawing/2014/main" id="{49995D60-18D9-4BE4-98A8-EC489FAB1FC3}"/>
              </a:ext>
            </a:extLst>
          </p:cNvPr>
          <p:cNvSpPr txBox="1"/>
          <p:nvPr/>
        </p:nvSpPr>
        <p:spPr>
          <a:xfrm>
            <a:off x="7000597" y="6266473"/>
            <a:ext cx="21661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Hat matrix</a:t>
            </a:r>
          </a:p>
        </p:txBody>
      </p:sp>
    </p:spTree>
    <p:extLst>
      <p:ext uri="{BB962C8B-B14F-4D97-AF65-F5344CB8AC3E}">
        <p14:creationId xmlns:p14="http://schemas.microsoft.com/office/powerpoint/2010/main" val="4183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7B76D1D4-8D37-41C6-86E4-96CF44193E40}"/>
              </a:ext>
            </a:extLst>
          </p:cNvPr>
          <p:cNvSpPr txBox="1"/>
          <p:nvPr/>
        </p:nvSpPr>
        <p:spPr>
          <a:xfrm>
            <a:off x="1262220" y="1377386"/>
            <a:ext cx="9861051" cy="1477328"/>
          </a:xfrm>
          <a:prstGeom prst="rect">
            <a:avLst/>
          </a:prstGeom>
          <a:noFill/>
        </p:spPr>
        <p:txBody>
          <a:bodyPr wrap="square" rtlCol="0">
            <a:spAutoFit/>
          </a:bodyPr>
          <a:lstStyle/>
          <a:p>
            <a:r>
              <a:rPr lang="en-US" dirty="0"/>
              <a:t>In summary: </a:t>
            </a:r>
          </a:p>
          <a:p>
            <a:pPr marL="285750" indent="-285750">
              <a:buFontTx/>
              <a:buChar char="-"/>
            </a:pPr>
            <a:r>
              <a:rPr lang="en-US" dirty="0"/>
              <a:t>GAM extends the linear models to non-linear cases</a:t>
            </a:r>
          </a:p>
          <a:p>
            <a:pPr marL="285750" indent="-285750">
              <a:buFontTx/>
              <a:buChar char="-"/>
            </a:pPr>
            <a:r>
              <a:rPr lang="en-US" dirty="0"/>
              <a:t>GAM is not designed for</a:t>
            </a:r>
            <a:r>
              <a:rPr lang="en-US" b="1" dirty="0"/>
              <a:t> large </a:t>
            </a:r>
            <a:r>
              <a:rPr lang="en-US" dirty="0"/>
              <a:t>data mining application. Although some variable selection is added to it later, still don’t use it. </a:t>
            </a:r>
          </a:p>
          <a:p>
            <a:pPr marL="285750" indent="-285750">
              <a:buFontTx/>
              <a:buChar char="-"/>
            </a:pPr>
            <a:r>
              <a:rPr lang="en-US" dirty="0"/>
              <a:t> </a:t>
            </a:r>
            <a:endParaRPr lang="en-US" b="1" dirty="0"/>
          </a:p>
        </p:txBody>
      </p:sp>
    </p:spTree>
    <p:extLst>
      <p:ext uri="{BB962C8B-B14F-4D97-AF65-F5344CB8AC3E}">
        <p14:creationId xmlns:p14="http://schemas.microsoft.com/office/powerpoint/2010/main" val="3992108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3" name="Rectangle 2">
            <a:extLst>
              <a:ext uri="{FF2B5EF4-FFF2-40B4-BE49-F238E27FC236}">
                <a16:creationId xmlns:a16="http://schemas.microsoft.com/office/drawing/2014/main" id="{3AF7A25F-2353-49EC-8450-AF74B0A0DB68}"/>
              </a:ext>
            </a:extLst>
          </p:cNvPr>
          <p:cNvSpPr/>
          <p:nvPr/>
        </p:nvSpPr>
        <p:spPr>
          <a:xfrm>
            <a:off x="325006" y="864666"/>
            <a:ext cx="9791267" cy="923330"/>
          </a:xfrm>
          <a:prstGeom prst="rect">
            <a:avLst/>
          </a:prstGeom>
        </p:spPr>
        <p:txBody>
          <a:bodyPr wrap="square">
            <a:spAutoFit/>
          </a:bodyPr>
          <a:lstStyle/>
          <a:p>
            <a:r>
              <a:rPr lang="en-US" b="1" dirty="0"/>
              <a:t>Tree-Based Methods: </a:t>
            </a:r>
            <a:r>
              <a:rPr lang="en-US" dirty="0"/>
              <a:t>Tree-based methods partition the feature space into a set of rectangles, and then</a:t>
            </a:r>
          </a:p>
          <a:p>
            <a:r>
              <a:rPr lang="en-US" dirty="0"/>
              <a:t> fit a simple model (like a </a:t>
            </a:r>
            <a:r>
              <a:rPr lang="en-US" b="1" dirty="0"/>
              <a:t>constant</a:t>
            </a:r>
            <a:r>
              <a:rPr lang="en-US" dirty="0"/>
              <a:t>) in each one. Let start with the simplest tree based model CART</a:t>
            </a:r>
          </a:p>
          <a:p>
            <a:endParaRPr lang="en-US" b="1" dirty="0"/>
          </a:p>
        </p:txBody>
      </p:sp>
      <p:sp>
        <p:nvSpPr>
          <p:cNvPr id="7" name="TextBox 6">
            <a:extLst>
              <a:ext uri="{FF2B5EF4-FFF2-40B4-BE49-F238E27FC236}">
                <a16:creationId xmlns:a16="http://schemas.microsoft.com/office/drawing/2014/main" id="{5650D5E0-1110-473F-94B5-D946E4DC1249}"/>
              </a:ext>
            </a:extLst>
          </p:cNvPr>
          <p:cNvSpPr txBox="1"/>
          <p:nvPr/>
        </p:nvSpPr>
        <p:spPr>
          <a:xfrm>
            <a:off x="520861" y="1787996"/>
            <a:ext cx="10869001" cy="646331"/>
          </a:xfrm>
          <a:prstGeom prst="rect">
            <a:avLst/>
          </a:prstGeom>
          <a:noFill/>
        </p:spPr>
        <p:txBody>
          <a:bodyPr wrap="none" rtlCol="0">
            <a:spAutoFit/>
          </a:bodyPr>
          <a:lstStyle/>
          <a:p>
            <a:r>
              <a:rPr lang="en-US" dirty="0"/>
              <a:t>Suppose we have response </a:t>
            </a:r>
            <a:r>
              <a:rPr lang="en-US" b="1" dirty="0"/>
              <a:t>Y </a:t>
            </a:r>
            <a:r>
              <a:rPr lang="en-US" dirty="0"/>
              <a:t>with two predictors X1 and X2:</a:t>
            </a:r>
          </a:p>
          <a:p>
            <a:r>
              <a:rPr lang="en-US" b="1" dirty="0"/>
              <a:t>- </a:t>
            </a:r>
            <a:r>
              <a:rPr lang="en-US" dirty="0"/>
              <a:t>In tree based methods we split the feature space and assign a constant C</a:t>
            </a:r>
            <a:r>
              <a:rPr lang="en-US" baseline="-25000" dirty="0"/>
              <a:t>i</a:t>
            </a:r>
            <a:r>
              <a:rPr lang="en-US" dirty="0"/>
              <a:t> which is the mean of Y</a:t>
            </a:r>
            <a:r>
              <a:rPr lang="en-US" baseline="-25000" dirty="0"/>
              <a:t>i</a:t>
            </a:r>
            <a:r>
              <a:rPr lang="en-US" dirty="0"/>
              <a:t>’s in that region.</a:t>
            </a:r>
            <a:endParaRPr lang="en-US" b="1" dirty="0"/>
          </a:p>
        </p:txBody>
      </p:sp>
      <p:pic>
        <p:nvPicPr>
          <p:cNvPr id="9" name="Picture 8">
            <a:extLst>
              <a:ext uri="{FF2B5EF4-FFF2-40B4-BE49-F238E27FC236}">
                <a16:creationId xmlns:a16="http://schemas.microsoft.com/office/drawing/2014/main" id="{DDE24676-E640-4821-A804-D4974E17AE32}"/>
              </a:ext>
            </a:extLst>
          </p:cNvPr>
          <p:cNvPicPr>
            <a:picLocks noChangeAspect="1"/>
          </p:cNvPicPr>
          <p:nvPr/>
        </p:nvPicPr>
        <p:blipFill>
          <a:blip r:embed="rId2"/>
          <a:stretch>
            <a:fillRect/>
          </a:stretch>
        </p:blipFill>
        <p:spPr>
          <a:xfrm>
            <a:off x="6667492" y="2812511"/>
            <a:ext cx="4097413" cy="3917243"/>
          </a:xfrm>
          <a:prstGeom prst="rect">
            <a:avLst/>
          </a:prstGeom>
        </p:spPr>
      </p:pic>
      <p:sp>
        <p:nvSpPr>
          <p:cNvPr id="10" name="Rectangle 9">
            <a:extLst>
              <a:ext uri="{FF2B5EF4-FFF2-40B4-BE49-F238E27FC236}">
                <a16:creationId xmlns:a16="http://schemas.microsoft.com/office/drawing/2014/main" id="{ED5A134F-1086-4119-867A-12846839BBA8}"/>
              </a:ext>
            </a:extLst>
          </p:cNvPr>
          <p:cNvSpPr/>
          <p:nvPr/>
        </p:nvSpPr>
        <p:spPr>
          <a:xfrm>
            <a:off x="426128" y="2812511"/>
            <a:ext cx="6096000" cy="1200329"/>
          </a:xfrm>
          <a:prstGeom prst="rect">
            <a:avLst/>
          </a:prstGeom>
        </p:spPr>
        <p:txBody>
          <a:bodyPr>
            <a:spAutoFit/>
          </a:bodyPr>
          <a:lstStyle/>
          <a:p>
            <a:pPr marL="285750" indent="-285750">
              <a:buFontTx/>
              <a:buChar char="-"/>
            </a:pPr>
            <a:r>
              <a:rPr lang="en-US" dirty="0"/>
              <a:t>We first split the space into two regions, and model the response by the mean of Y in each region.</a:t>
            </a:r>
          </a:p>
          <a:p>
            <a:pPr marL="285750" indent="-285750">
              <a:buFontTx/>
              <a:buChar char="-"/>
            </a:pPr>
            <a:r>
              <a:rPr lang="en-US" dirty="0"/>
              <a:t>Then one or both of these regions are split into two more regions, and this process is continued…</a:t>
            </a:r>
          </a:p>
        </p:txBody>
      </p:sp>
      <p:sp>
        <p:nvSpPr>
          <p:cNvPr id="11" name="TextBox 10">
            <a:extLst>
              <a:ext uri="{FF2B5EF4-FFF2-40B4-BE49-F238E27FC236}">
                <a16:creationId xmlns:a16="http://schemas.microsoft.com/office/drawing/2014/main" id="{C8B4F7DA-9CF9-4380-9182-05ADF2C91B5B}"/>
              </a:ext>
            </a:extLst>
          </p:cNvPr>
          <p:cNvSpPr txBox="1"/>
          <p:nvPr/>
        </p:nvSpPr>
        <p:spPr>
          <a:xfrm>
            <a:off x="7419371" y="2964911"/>
            <a:ext cx="120376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a:t>
            </a:r>
            <a:r>
              <a:rPr lang="en-US" sz="1200" baseline="-25000" dirty="0">
                <a:latin typeface="Times New Roman" panose="02020603050405020304" pitchFamily="18" charset="0"/>
                <a:cs typeface="Times New Roman" panose="02020603050405020304" pitchFamily="18" charset="0"/>
              </a:rPr>
              <a:t>2</a:t>
            </a:r>
            <a:r>
              <a:rPr lang="en-US" sz="1200" dirty="0">
                <a:latin typeface="Times New Roman" panose="02020603050405020304" pitchFamily="18" charset="0"/>
                <a:cs typeface="Times New Roman" panose="02020603050405020304" pitchFamily="18" charset="0"/>
              </a:rPr>
              <a:t>=mean(</a:t>
            </a:r>
            <a:r>
              <a:rPr lang="en-US" sz="1200" dirty="0" err="1">
                <a:latin typeface="Times New Roman" panose="02020603050405020304" pitchFamily="18" charset="0"/>
                <a:cs typeface="Times New Roman" panose="02020603050405020304" pitchFamily="18" charset="0"/>
              </a:rPr>
              <a:t>y</a:t>
            </a:r>
            <a:r>
              <a:rPr lang="en-US" sz="1200" baseline="-25000" dirty="0" err="1">
                <a:latin typeface="Times New Roman" panose="02020603050405020304" pitchFamily="18" charset="0"/>
                <a:cs typeface="Times New Roman" panose="02020603050405020304" pitchFamily="18" charset="0"/>
              </a:rPr>
              <a:t>i</a:t>
            </a:r>
            <a:r>
              <a:rPr lang="en-US" sz="1200" dirty="0" err="1">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E1789D4F-4351-4CD2-8BC5-9E7DC11298E3}"/>
              </a:ext>
            </a:extLst>
          </p:cNvPr>
          <p:cNvSpPr txBox="1"/>
          <p:nvPr/>
        </p:nvSpPr>
        <p:spPr>
          <a:xfrm>
            <a:off x="9157503" y="3920506"/>
            <a:ext cx="1203767"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a:t>
            </a:r>
            <a:r>
              <a:rPr lang="en-US" sz="1200" baseline="-25000" dirty="0">
                <a:latin typeface="Times New Roman" panose="02020603050405020304" pitchFamily="18" charset="0"/>
                <a:cs typeface="Times New Roman" panose="02020603050405020304" pitchFamily="18" charset="0"/>
              </a:rPr>
              <a:t>4</a:t>
            </a:r>
            <a:r>
              <a:rPr lang="en-US" sz="1200" dirty="0">
                <a:latin typeface="Times New Roman" panose="02020603050405020304" pitchFamily="18" charset="0"/>
                <a:cs typeface="Times New Roman" panose="02020603050405020304" pitchFamily="18" charset="0"/>
              </a:rPr>
              <a:t>=mean(</a:t>
            </a:r>
            <a:r>
              <a:rPr lang="en-US" sz="1200" dirty="0" err="1">
                <a:latin typeface="Times New Roman" panose="02020603050405020304" pitchFamily="18" charset="0"/>
                <a:cs typeface="Times New Roman" panose="02020603050405020304" pitchFamily="18" charset="0"/>
              </a:rPr>
              <a:t>y</a:t>
            </a:r>
            <a:r>
              <a:rPr lang="en-US" sz="1200" baseline="-25000" dirty="0" err="1">
                <a:latin typeface="Times New Roman" panose="02020603050405020304" pitchFamily="18" charset="0"/>
                <a:cs typeface="Times New Roman" panose="02020603050405020304" pitchFamily="18" charset="0"/>
              </a:rPr>
              <a:t>i</a:t>
            </a:r>
            <a:r>
              <a:rPr lang="en-US" sz="1200" dirty="0" err="1">
                <a:latin typeface="Times New Roman" panose="02020603050405020304" pitchFamily="18" charset="0"/>
                <a:cs typeface="Times New Roman" panose="02020603050405020304" pitchFamily="18" charset="0"/>
              </a:rPr>
              <a:t>’s</a:t>
            </a:r>
            <a:r>
              <a:rPr lang="en-US" sz="1200" dirty="0">
                <a:latin typeface="Times New Roman" panose="02020603050405020304" pitchFamily="18" charset="0"/>
                <a:cs typeface="Times New Roman" panose="02020603050405020304" pitchFamily="18" charset="0"/>
              </a:rPr>
              <a:t>)</a:t>
            </a:r>
          </a:p>
        </p:txBody>
      </p:sp>
      <p:pic>
        <p:nvPicPr>
          <p:cNvPr id="13" name="Picture 12">
            <a:extLst>
              <a:ext uri="{FF2B5EF4-FFF2-40B4-BE49-F238E27FC236}">
                <a16:creationId xmlns:a16="http://schemas.microsoft.com/office/drawing/2014/main" id="{DAB1A832-3C15-4DE0-AAD4-3DA560CC1033}"/>
              </a:ext>
            </a:extLst>
          </p:cNvPr>
          <p:cNvPicPr>
            <a:picLocks noChangeAspect="1"/>
          </p:cNvPicPr>
          <p:nvPr/>
        </p:nvPicPr>
        <p:blipFill>
          <a:blip r:embed="rId3"/>
          <a:stretch>
            <a:fillRect/>
          </a:stretch>
        </p:blipFill>
        <p:spPr>
          <a:xfrm>
            <a:off x="1232161" y="4771132"/>
            <a:ext cx="3988478" cy="959794"/>
          </a:xfrm>
          <a:prstGeom prst="rect">
            <a:avLst/>
          </a:prstGeom>
        </p:spPr>
      </p:pic>
      <p:sp>
        <p:nvSpPr>
          <p:cNvPr id="14" name="TextBox 13">
            <a:extLst>
              <a:ext uri="{FF2B5EF4-FFF2-40B4-BE49-F238E27FC236}">
                <a16:creationId xmlns:a16="http://schemas.microsoft.com/office/drawing/2014/main" id="{31D890A9-4E30-4A91-8D61-B0343CAD9606}"/>
              </a:ext>
            </a:extLst>
          </p:cNvPr>
          <p:cNvSpPr txBox="1"/>
          <p:nvPr/>
        </p:nvSpPr>
        <p:spPr>
          <a:xfrm>
            <a:off x="752355" y="4401800"/>
            <a:ext cx="4461286" cy="369332"/>
          </a:xfrm>
          <a:prstGeom prst="rect">
            <a:avLst/>
          </a:prstGeom>
          <a:noFill/>
        </p:spPr>
        <p:txBody>
          <a:bodyPr wrap="none" rtlCol="0">
            <a:spAutoFit/>
          </a:bodyPr>
          <a:lstStyle/>
          <a:p>
            <a:r>
              <a:rPr lang="en-US" dirty="0"/>
              <a:t>So the regression function for this problem is:</a:t>
            </a:r>
          </a:p>
        </p:txBody>
      </p:sp>
    </p:spTree>
    <p:extLst>
      <p:ext uri="{BB962C8B-B14F-4D97-AF65-F5344CB8AC3E}">
        <p14:creationId xmlns:p14="http://schemas.microsoft.com/office/powerpoint/2010/main" val="5530453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4660F54B-B069-4BA5-9F37-161B41E03B6E}"/>
              </a:ext>
            </a:extLst>
          </p:cNvPr>
          <p:cNvPicPr>
            <a:picLocks noChangeAspect="1"/>
          </p:cNvPicPr>
          <p:nvPr/>
        </p:nvPicPr>
        <p:blipFill>
          <a:blip r:embed="rId2"/>
          <a:stretch>
            <a:fillRect/>
          </a:stretch>
        </p:blipFill>
        <p:spPr>
          <a:xfrm>
            <a:off x="941033" y="1663441"/>
            <a:ext cx="9618562" cy="4702695"/>
          </a:xfrm>
          <a:prstGeom prst="rect">
            <a:avLst/>
          </a:prstGeom>
        </p:spPr>
      </p:pic>
      <p:sp>
        <p:nvSpPr>
          <p:cNvPr id="3" name="TextBox 2">
            <a:extLst>
              <a:ext uri="{FF2B5EF4-FFF2-40B4-BE49-F238E27FC236}">
                <a16:creationId xmlns:a16="http://schemas.microsoft.com/office/drawing/2014/main" id="{FCF68CDB-6DAF-4E37-A425-11ECDF90C3F9}"/>
              </a:ext>
            </a:extLst>
          </p:cNvPr>
          <p:cNvSpPr txBox="1"/>
          <p:nvPr/>
        </p:nvSpPr>
        <p:spPr>
          <a:xfrm>
            <a:off x="941033" y="1294109"/>
            <a:ext cx="8823890" cy="369332"/>
          </a:xfrm>
          <a:prstGeom prst="rect">
            <a:avLst/>
          </a:prstGeom>
          <a:noFill/>
        </p:spPr>
        <p:txBody>
          <a:bodyPr wrap="none" rtlCol="0">
            <a:spAutoFit/>
          </a:bodyPr>
          <a:lstStyle/>
          <a:p>
            <a:r>
              <a:rPr lang="en-US" dirty="0"/>
              <a:t>Its easier to show in tree format, specially when the number of predictors are greater than 2</a:t>
            </a:r>
          </a:p>
        </p:txBody>
      </p:sp>
    </p:spTree>
    <p:extLst>
      <p:ext uri="{BB962C8B-B14F-4D97-AF65-F5344CB8AC3E}">
        <p14:creationId xmlns:p14="http://schemas.microsoft.com/office/powerpoint/2010/main" val="17826901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A5FF5AB9-57A7-4814-B48F-C04FB9A4D334}"/>
              </a:ext>
            </a:extLst>
          </p:cNvPr>
          <p:cNvSpPr/>
          <p:nvPr/>
        </p:nvSpPr>
        <p:spPr>
          <a:xfrm>
            <a:off x="858707" y="1103017"/>
            <a:ext cx="4784708" cy="369332"/>
          </a:xfrm>
          <a:prstGeom prst="rect">
            <a:avLst/>
          </a:prstGeom>
        </p:spPr>
        <p:txBody>
          <a:bodyPr wrap="none">
            <a:spAutoFit/>
          </a:bodyPr>
          <a:lstStyle/>
          <a:p>
            <a:r>
              <a:rPr lang="en-US" b="1" dirty="0"/>
              <a:t>What Are Regression Trees, How to Grow them?</a:t>
            </a:r>
          </a:p>
        </p:txBody>
      </p:sp>
      <p:sp>
        <p:nvSpPr>
          <p:cNvPr id="3" name="TextBox 2">
            <a:extLst>
              <a:ext uri="{FF2B5EF4-FFF2-40B4-BE49-F238E27FC236}">
                <a16:creationId xmlns:a16="http://schemas.microsoft.com/office/drawing/2014/main" id="{03A10B7C-897D-48FC-8A55-7BD6651AF44F}"/>
              </a:ext>
            </a:extLst>
          </p:cNvPr>
          <p:cNvSpPr txBox="1"/>
          <p:nvPr/>
        </p:nvSpPr>
        <p:spPr>
          <a:xfrm>
            <a:off x="648183" y="1701479"/>
            <a:ext cx="9745884" cy="1754326"/>
          </a:xfrm>
          <a:prstGeom prst="rect">
            <a:avLst/>
          </a:prstGeom>
          <a:noFill/>
        </p:spPr>
        <p:txBody>
          <a:bodyPr wrap="square" rtlCol="0">
            <a:spAutoFit/>
          </a:bodyPr>
          <a:lstStyle/>
          <a:p>
            <a:pPr marL="285750" indent="-285750">
              <a:buFontTx/>
              <a:buChar char="-"/>
            </a:pPr>
            <a:r>
              <a:rPr lang="en-US" dirty="0">
                <a:latin typeface="Times New Roman" panose="02020603050405020304" pitchFamily="18" charset="0"/>
                <a:cs typeface="Times New Roman" panose="02020603050405020304" pitchFamily="18" charset="0"/>
              </a:rPr>
              <a:t>As usual our data is (</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for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1,2,…., N with x</a:t>
            </a:r>
            <a:r>
              <a:rPr lang="en-US" baseline="-25000"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 x</a:t>
            </a:r>
            <a:r>
              <a:rPr lang="en-US" baseline="-25000" dirty="0">
                <a:latin typeface="Times New Roman" panose="02020603050405020304" pitchFamily="18" charset="0"/>
                <a:cs typeface="Times New Roman" panose="02020603050405020304" pitchFamily="18" charset="0"/>
              </a:rPr>
              <a:t>i1</a:t>
            </a:r>
            <a:r>
              <a:rPr lang="en-US"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i2</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x</a:t>
            </a:r>
            <a:r>
              <a:rPr lang="en-US" baseline="-25000" dirty="0" err="1">
                <a:latin typeface="Times New Roman" panose="02020603050405020304" pitchFamily="18" charset="0"/>
                <a:cs typeface="Times New Roman" panose="02020603050405020304" pitchFamily="18" charset="0"/>
              </a:rPr>
              <a:t>ip</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The algorithm needs to automatically decide on the splitting variables and split points, and also what topology (shape) the tree should have.</a:t>
            </a:r>
          </a:p>
          <a:p>
            <a:pPr marL="285750" indent="-285750">
              <a:buFontTx/>
              <a:buChar char="-"/>
            </a:pPr>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Suppose first that we have a partition into M regions R</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;…;R</a:t>
            </a:r>
            <a:r>
              <a:rPr lang="en-US" baseline="-25000" dirty="0">
                <a:latin typeface="Times New Roman" panose="02020603050405020304" pitchFamily="18" charset="0"/>
                <a:cs typeface="Times New Roman" panose="02020603050405020304" pitchFamily="18" charset="0"/>
              </a:rPr>
              <a:t>M. </a:t>
            </a:r>
          </a:p>
        </p:txBody>
      </p:sp>
      <p:pic>
        <p:nvPicPr>
          <p:cNvPr id="4" name="Picture 3">
            <a:extLst>
              <a:ext uri="{FF2B5EF4-FFF2-40B4-BE49-F238E27FC236}">
                <a16:creationId xmlns:a16="http://schemas.microsoft.com/office/drawing/2014/main" id="{92DBDBB9-00B5-4C95-B115-D4A268462A41}"/>
              </a:ext>
            </a:extLst>
          </p:cNvPr>
          <p:cNvPicPr>
            <a:picLocks noChangeAspect="1"/>
          </p:cNvPicPr>
          <p:nvPr/>
        </p:nvPicPr>
        <p:blipFill>
          <a:blip r:embed="rId2"/>
          <a:stretch>
            <a:fillRect/>
          </a:stretch>
        </p:blipFill>
        <p:spPr>
          <a:xfrm>
            <a:off x="4329494" y="3868167"/>
            <a:ext cx="2627842" cy="767466"/>
          </a:xfrm>
          <a:prstGeom prst="rect">
            <a:avLst/>
          </a:prstGeom>
        </p:spPr>
      </p:pic>
      <p:sp>
        <p:nvSpPr>
          <p:cNvPr id="6" name="TextBox 5">
            <a:extLst>
              <a:ext uri="{FF2B5EF4-FFF2-40B4-BE49-F238E27FC236}">
                <a16:creationId xmlns:a16="http://schemas.microsoft.com/office/drawing/2014/main" id="{B3CD7898-1908-4F00-98F2-BA9037279D3C}"/>
              </a:ext>
            </a:extLst>
          </p:cNvPr>
          <p:cNvSpPr txBox="1"/>
          <p:nvPr/>
        </p:nvSpPr>
        <p:spPr>
          <a:xfrm>
            <a:off x="1813196" y="3735420"/>
            <a:ext cx="2388026" cy="369332"/>
          </a:xfrm>
          <a:prstGeom prst="rect">
            <a:avLst/>
          </a:prstGeom>
          <a:noFill/>
        </p:spPr>
        <p:txBody>
          <a:bodyPr wrap="none" rtlCol="0">
            <a:spAutoFit/>
          </a:bodyPr>
          <a:lstStyle/>
          <a:p>
            <a:r>
              <a:rPr lang="en-US" dirty="0"/>
              <a:t>Then as we saw before:</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5EFF178-9706-4F7D-BE4D-918A9B1A76B2}"/>
                  </a:ext>
                </a:extLst>
              </p:cNvPr>
              <p:cNvSpPr/>
              <p:nvPr/>
            </p:nvSpPr>
            <p:spPr>
              <a:xfrm>
                <a:off x="304799" y="4635633"/>
                <a:ext cx="11570825" cy="65537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If we adopt as our criterion minimization of the sum of squares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=1</m:t>
                        </m:r>
                      </m:sub>
                      <m:sup>
                        <m:r>
                          <a:rPr lang="en-US" b="0" i="1" smtClean="0">
                            <a:latin typeface="Cambria Math" panose="02040503050406030204" pitchFamily="18" charset="0"/>
                          </a:rPr>
                          <m:t>𝑀</m:t>
                        </m:r>
                      </m:sup>
                      <m:e>
                        <m:sSup>
                          <m:sSupPr>
                            <m:ctrlPr>
                              <a:rPr lang="en-US"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a14:m>
                <a:r>
                  <a:rPr lang="en-US" dirty="0">
                    <a:latin typeface="Times New Roman" panose="02020603050405020304" pitchFamily="18" charset="0"/>
                    <a:cs typeface="Times New Roman" panose="02020603050405020304" pitchFamily="18" charset="0"/>
                  </a:rPr>
                  <a:t>, it is easy to see that the best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𝑚</m:t>
                            </m:r>
                          </m:sub>
                        </m:sSub>
                      </m:e>
                    </m:acc>
                  </m:oMath>
                </a14:m>
                <a:r>
                  <a:rPr lang="en-US" dirty="0">
                    <a:latin typeface="Times New Roman" panose="02020603050405020304" pitchFamily="18" charset="0"/>
                    <a:cs typeface="Times New Roman" panose="02020603050405020304" pitchFamily="18" charset="0"/>
                  </a:rPr>
                  <a:t> is just the average of </a:t>
                </a:r>
                <a:r>
                  <a:rPr lang="en-US" dirty="0" err="1">
                    <a:latin typeface="Times New Roman" panose="02020603050405020304" pitchFamily="18" charset="0"/>
                    <a:cs typeface="Times New Roman" panose="02020603050405020304" pitchFamily="18" charset="0"/>
                  </a:rPr>
                  <a:t>y</a:t>
                </a:r>
                <a:r>
                  <a:rPr lang="en-US" baseline="-25000"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in region R</a:t>
                </a:r>
                <a:r>
                  <a:rPr lang="en-US" baseline="-25000"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a:t>
                </a:r>
              </a:p>
            </p:txBody>
          </p:sp>
        </mc:Choice>
        <mc:Fallback>
          <p:sp>
            <p:nvSpPr>
              <p:cNvPr id="7" name="Rectangle 6">
                <a:extLst>
                  <a:ext uri="{FF2B5EF4-FFF2-40B4-BE49-F238E27FC236}">
                    <a16:creationId xmlns:a16="http://schemas.microsoft.com/office/drawing/2014/main" id="{F5EFF178-9706-4F7D-BE4D-918A9B1A76B2}"/>
                  </a:ext>
                </a:extLst>
              </p:cNvPr>
              <p:cNvSpPr>
                <a:spLocks noRot="1" noChangeAspect="1" noMove="1" noResize="1" noEditPoints="1" noAdjustHandles="1" noChangeArrowheads="1" noChangeShapeType="1" noTextEdit="1"/>
              </p:cNvSpPr>
              <p:nvPr/>
            </p:nvSpPr>
            <p:spPr>
              <a:xfrm>
                <a:off x="304799" y="4635633"/>
                <a:ext cx="11570825" cy="655372"/>
              </a:xfrm>
              <a:prstGeom prst="rect">
                <a:avLst/>
              </a:prstGeom>
              <a:blipFill>
                <a:blip r:embed="rId3"/>
                <a:stretch>
                  <a:fillRect l="-421" t="-64815" b="-6296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FD7CF2C-11D3-4494-A866-C2A2085D5210}"/>
              </a:ext>
            </a:extLst>
          </p:cNvPr>
          <p:cNvPicPr>
            <a:picLocks noChangeAspect="1"/>
          </p:cNvPicPr>
          <p:nvPr/>
        </p:nvPicPr>
        <p:blipFill>
          <a:blip r:embed="rId4"/>
          <a:stretch>
            <a:fillRect/>
          </a:stretch>
        </p:blipFill>
        <p:spPr>
          <a:xfrm>
            <a:off x="4446192" y="5254002"/>
            <a:ext cx="2511144" cy="435045"/>
          </a:xfrm>
          <a:prstGeom prst="rect">
            <a:avLst/>
          </a:prstGeom>
        </p:spPr>
      </p:pic>
    </p:spTree>
    <p:extLst>
      <p:ext uri="{BB962C8B-B14F-4D97-AF65-F5344CB8AC3E}">
        <p14:creationId xmlns:p14="http://schemas.microsoft.com/office/powerpoint/2010/main" val="2090332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13010458-21D0-4FE9-BD60-55CAE7CFDED9}"/>
              </a:ext>
            </a:extLst>
          </p:cNvPr>
          <p:cNvSpPr txBox="1"/>
          <p:nvPr/>
        </p:nvSpPr>
        <p:spPr>
          <a:xfrm>
            <a:off x="941033" y="1250066"/>
            <a:ext cx="4865627" cy="369332"/>
          </a:xfrm>
          <a:prstGeom prst="rect">
            <a:avLst/>
          </a:prstGeom>
          <a:noFill/>
        </p:spPr>
        <p:txBody>
          <a:bodyPr wrap="none" rtlCol="0">
            <a:spAutoFit/>
          </a:bodyPr>
          <a:lstStyle/>
          <a:p>
            <a:r>
              <a:rPr lang="en-US" b="1" dirty="0"/>
              <a:t>How to find the split point?</a:t>
            </a:r>
            <a:r>
              <a:rPr lang="en-US" dirty="0"/>
              <a:t> The greedy algorithm</a:t>
            </a:r>
          </a:p>
        </p:txBody>
      </p:sp>
      <p:sp>
        <p:nvSpPr>
          <p:cNvPr id="3" name="Rectangle 2">
            <a:extLst>
              <a:ext uri="{FF2B5EF4-FFF2-40B4-BE49-F238E27FC236}">
                <a16:creationId xmlns:a16="http://schemas.microsoft.com/office/drawing/2014/main" id="{94C32F3B-5F18-4141-802D-159645D7500D}"/>
              </a:ext>
            </a:extLst>
          </p:cNvPr>
          <p:cNvSpPr/>
          <p:nvPr/>
        </p:nvSpPr>
        <p:spPr>
          <a:xfrm>
            <a:off x="426127" y="2006637"/>
            <a:ext cx="10893913" cy="369332"/>
          </a:xfrm>
          <a:prstGeom prst="rect">
            <a:avLst/>
          </a:prstGeom>
        </p:spPr>
        <p:txBody>
          <a:bodyPr wrap="square">
            <a:spAutoFit/>
          </a:bodyPr>
          <a:lstStyle/>
          <a:p>
            <a:r>
              <a:rPr lang="en-US" dirty="0"/>
              <a:t>  1-Starting with all of the data, consider a splitting variable j and split point s, and define the pair of half-planes</a:t>
            </a:r>
          </a:p>
        </p:txBody>
      </p:sp>
      <p:pic>
        <p:nvPicPr>
          <p:cNvPr id="4" name="Picture 3">
            <a:extLst>
              <a:ext uri="{FF2B5EF4-FFF2-40B4-BE49-F238E27FC236}">
                <a16:creationId xmlns:a16="http://schemas.microsoft.com/office/drawing/2014/main" id="{B0CEA962-FC49-4E88-8876-E4A4B6603E02}"/>
              </a:ext>
            </a:extLst>
          </p:cNvPr>
          <p:cNvPicPr>
            <a:picLocks noChangeAspect="1"/>
          </p:cNvPicPr>
          <p:nvPr/>
        </p:nvPicPr>
        <p:blipFill>
          <a:blip r:embed="rId2"/>
          <a:stretch>
            <a:fillRect/>
          </a:stretch>
        </p:blipFill>
        <p:spPr>
          <a:xfrm>
            <a:off x="2937137" y="2568628"/>
            <a:ext cx="5558682" cy="389160"/>
          </a:xfrm>
          <a:prstGeom prst="rect">
            <a:avLst/>
          </a:prstGeom>
        </p:spPr>
      </p:pic>
      <p:sp>
        <p:nvSpPr>
          <p:cNvPr id="6" name="Rectangle 5">
            <a:extLst>
              <a:ext uri="{FF2B5EF4-FFF2-40B4-BE49-F238E27FC236}">
                <a16:creationId xmlns:a16="http://schemas.microsoft.com/office/drawing/2014/main" id="{432BA740-E8CB-4A5C-B51A-6053F3ADEA1F}"/>
              </a:ext>
            </a:extLst>
          </p:cNvPr>
          <p:cNvSpPr/>
          <p:nvPr/>
        </p:nvSpPr>
        <p:spPr>
          <a:xfrm>
            <a:off x="556935" y="3249793"/>
            <a:ext cx="6307368" cy="369332"/>
          </a:xfrm>
          <a:prstGeom prst="rect">
            <a:avLst/>
          </a:prstGeom>
        </p:spPr>
        <p:txBody>
          <a:bodyPr wrap="none">
            <a:spAutoFit/>
          </a:bodyPr>
          <a:lstStyle/>
          <a:p>
            <a:r>
              <a:rPr lang="en-US" dirty="0">
                <a:latin typeface="CMR10"/>
              </a:rPr>
              <a:t>2-Then we seek the splitting variable </a:t>
            </a:r>
            <a:r>
              <a:rPr lang="en-US" dirty="0">
                <a:latin typeface="CMMI10"/>
              </a:rPr>
              <a:t>j </a:t>
            </a:r>
            <a:r>
              <a:rPr lang="en-US" dirty="0">
                <a:latin typeface="CMR10"/>
              </a:rPr>
              <a:t>and split point </a:t>
            </a:r>
            <a:r>
              <a:rPr lang="en-US" dirty="0">
                <a:latin typeface="CMMI10"/>
              </a:rPr>
              <a:t>s </a:t>
            </a:r>
            <a:r>
              <a:rPr lang="en-US" dirty="0">
                <a:latin typeface="CMR10"/>
              </a:rPr>
              <a:t>that solve:</a:t>
            </a:r>
            <a:endParaRPr lang="en-US" dirty="0"/>
          </a:p>
        </p:txBody>
      </p:sp>
      <p:pic>
        <p:nvPicPr>
          <p:cNvPr id="7" name="Picture 6">
            <a:extLst>
              <a:ext uri="{FF2B5EF4-FFF2-40B4-BE49-F238E27FC236}">
                <a16:creationId xmlns:a16="http://schemas.microsoft.com/office/drawing/2014/main" id="{C0665435-FCB4-4C4B-B38D-0C437FFD8FA2}"/>
              </a:ext>
            </a:extLst>
          </p:cNvPr>
          <p:cNvPicPr>
            <a:picLocks noChangeAspect="1"/>
          </p:cNvPicPr>
          <p:nvPr/>
        </p:nvPicPr>
        <p:blipFill>
          <a:blip r:embed="rId3"/>
          <a:stretch>
            <a:fillRect/>
          </a:stretch>
        </p:blipFill>
        <p:spPr>
          <a:xfrm>
            <a:off x="2705643" y="3793916"/>
            <a:ext cx="5332496" cy="674939"/>
          </a:xfrm>
          <a:prstGeom prst="rect">
            <a:avLst/>
          </a:prstGeom>
        </p:spPr>
      </p:pic>
      <p:sp>
        <p:nvSpPr>
          <p:cNvPr id="9" name="Rectangle 8">
            <a:extLst>
              <a:ext uri="{FF2B5EF4-FFF2-40B4-BE49-F238E27FC236}">
                <a16:creationId xmlns:a16="http://schemas.microsoft.com/office/drawing/2014/main" id="{5F1B2E23-3DD9-47DB-9F33-ABA9FF8042ED}"/>
              </a:ext>
            </a:extLst>
          </p:cNvPr>
          <p:cNvSpPr/>
          <p:nvPr/>
        </p:nvSpPr>
        <p:spPr>
          <a:xfrm>
            <a:off x="592059" y="4725893"/>
            <a:ext cx="5813643" cy="369332"/>
          </a:xfrm>
          <a:prstGeom prst="rect">
            <a:avLst/>
          </a:prstGeom>
        </p:spPr>
        <p:txBody>
          <a:bodyPr wrap="none">
            <a:spAutoFit/>
          </a:bodyPr>
          <a:lstStyle/>
          <a:p>
            <a:r>
              <a:rPr lang="en-US" dirty="0">
                <a:latin typeface="CMR10"/>
              </a:rPr>
              <a:t>3-For any choice </a:t>
            </a:r>
            <a:r>
              <a:rPr lang="en-US" dirty="0">
                <a:latin typeface="CMMI10"/>
              </a:rPr>
              <a:t>j </a:t>
            </a:r>
            <a:r>
              <a:rPr lang="en-US" dirty="0">
                <a:latin typeface="CMR10"/>
              </a:rPr>
              <a:t>and </a:t>
            </a:r>
            <a:r>
              <a:rPr lang="en-US" dirty="0">
                <a:latin typeface="CMMI10"/>
              </a:rPr>
              <a:t>s</a:t>
            </a:r>
            <a:r>
              <a:rPr lang="en-US" dirty="0">
                <a:latin typeface="CMR10"/>
              </a:rPr>
              <a:t>, the inner minimization is solved by:</a:t>
            </a:r>
            <a:endParaRPr lang="en-US" dirty="0"/>
          </a:p>
        </p:txBody>
      </p:sp>
      <p:pic>
        <p:nvPicPr>
          <p:cNvPr id="10" name="Picture 9">
            <a:extLst>
              <a:ext uri="{FF2B5EF4-FFF2-40B4-BE49-F238E27FC236}">
                <a16:creationId xmlns:a16="http://schemas.microsoft.com/office/drawing/2014/main" id="{F2134EF8-FD80-42E0-8FB4-F37C2C4A43C8}"/>
              </a:ext>
            </a:extLst>
          </p:cNvPr>
          <p:cNvPicPr>
            <a:picLocks noChangeAspect="1"/>
          </p:cNvPicPr>
          <p:nvPr/>
        </p:nvPicPr>
        <p:blipFill>
          <a:blip r:embed="rId4"/>
          <a:stretch>
            <a:fillRect/>
          </a:stretch>
        </p:blipFill>
        <p:spPr>
          <a:xfrm>
            <a:off x="2506807" y="5304983"/>
            <a:ext cx="6599706" cy="386546"/>
          </a:xfrm>
          <a:prstGeom prst="rect">
            <a:avLst/>
          </a:prstGeom>
        </p:spPr>
      </p:pic>
      <p:sp>
        <p:nvSpPr>
          <p:cNvPr id="11" name="TextBox 10">
            <a:extLst>
              <a:ext uri="{FF2B5EF4-FFF2-40B4-BE49-F238E27FC236}">
                <a16:creationId xmlns:a16="http://schemas.microsoft.com/office/drawing/2014/main" id="{9BF7796E-63C4-4BB3-AA98-AC3EB66972E3}"/>
              </a:ext>
            </a:extLst>
          </p:cNvPr>
          <p:cNvSpPr txBox="1"/>
          <p:nvPr/>
        </p:nvSpPr>
        <p:spPr>
          <a:xfrm>
            <a:off x="752354" y="6154713"/>
            <a:ext cx="4288995" cy="369332"/>
          </a:xfrm>
          <a:prstGeom prst="rect">
            <a:avLst/>
          </a:prstGeom>
          <a:noFill/>
        </p:spPr>
        <p:txBody>
          <a:bodyPr wrap="none" rtlCol="0">
            <a:spAutoFit/>
          </a:bodyPr>
          <a:lstStyle/>
          <a:p>
            <a:r>
              <a:rPr lang="en-US" dirty="0"/>
              <a:t>4- Repeat 1-3 on all of the resulting regions.</a:t>
            </a:r>
          </a:p>
        </p:txBody>
      </p:sp>
    </p:spTree>
    <p:extLst>
      <p:ext uri="{BB962C8B-B14F-4D97-AF65-F5344CB8AC3E}">
        <p14:creationId xmlns:p14="http://schemas.microsoft.com/office/powerpoint/2010/main" val="3978347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0398A638-3B33-48EB-A802-C07CB78BC4E1}"/>
              </a:ext>
            </a:extLst>
          </p:cNvPr>
          <p:cNvSpPr txBox="1"/>
          <p:nvPr/>
        </p:nvSpPr>
        <p:spPr>
          <a:xfrm>
            <a:off x="1030147" y="1203767"/>
            <a:ext cx="2889830" cy="369332"/>
          </a:xfrm>
          <a:prstGeom prst="rect">
            <a:avLst/>
          </a:prstGeom>
          <a:noFill/>
        </p:spPr>
        <p:txBody>
          <a:bodyPr wrap="none" rtlCol="0">
            <a:spAutoFit/>
          </a:bodyPr>
          <a:lstStyle/>
          <a:p>
            <a:r>
              <a:rPr lang="en-US" dirty="0"/>
              <a:t>How big should be the tree? </a:t>
            </a:r>
          </a:p>
        </p:txBody>
      </p:sp>
      <p:sp>
        <p:nvSpPr>
          <p:cNvPr id="3" name="TextBox 2">
            <a:extLst>
              <a:ext uri="{FF2B5EF4-FFF2-40B4-BE49-F238E27FC236}">
                <a16:creationId xmlns:a16="http://schemas.microsoft.com/office/drawing/2014/main" id="{CA29678A-F9B9-4B41-B4D5-A41189A48D0B}"/>
              </a:ext>
            </a:extLst>
          </p:cNvPr>
          <p:cNvSpPr txBox="1"/>
          <p:nvPr/>
        </p:nvSpPr>
        <p:spPr>
          <a:xfrm>
            <a:off x="1030147" y="2071868"/>
            <a:ext cx="10545131" cy="646331"/>
          </a:xfrm>
          <a:prstGeom prst="rect">
            <a:avLst/>
          </a:prstGeom>
          <a:noFill/>
        </p:spPr>
        <p:txBody>
          <a:bodyPr wrap="none" rtlCol="0">
            <a:spAutoFit/>
          </a:bodyPr>
          <a:lstStyle/>
          <a:p>
            <a:pPr marL="285750" indent="-285750">
              <a:buFontTx/>
              <a:buChar char="-"/>
            </a:pPr>
            <a:r>
              <a:rPr lang="en-US" dirty="0" err="1"/>
              <a:t>Clearley</a:t>
            </a:r>
            <a:r>
              <a:rPr lang="en-US" dirty="0"/>
              <a:t> a big tree overfit the data and small tree doesn’t capture the structure of the data.</a:t>
            </a:r>
          </a:p>
          <a:p>
            <a:pPr marL="285750" indent="-285750">
              <a:buFontTx/>
              <a:buChar char="-"/>
            </a:pPr>
            <a:r>
              <a:rPr lang="en-US" dirty="0"/>
              <a:t>The size of the tree is the model complexity similar to λ in Ridge regression or number of PC in PCA and PLSR</a:t>
            </a:r>
          </a:p>
        </p:txBody>
      </p:sp>
      <p:sp>
        <p:nvSpPr>
          <p:cNvPr id="4" name="TextBox 3">
            <a:extLst>
              <a:ext uri="{FF2B5EF4-FFF2-40B4-BE49-F238E27FC236}">
                <a16:creationId xmlns:a16="http://schemas.microsoft.com/office/drawing/2014/main" id="{689C87DB-7EE6-4A73-B6DB-71DE51DA46F0}"/>
              </a:ext>
            </a:extLst>
          </p:cNvPr>
          <p:cNvSpPr txBox="1"/>
          <p:nvPr/>
        </p:nvSpPr>
        <p:spPr>
          <a:xfrm>
            <a:off x="792584" y="2997843"/>
            <a:ext cx="10428791" cy="2031325"/>
          </a:xfrm>
          <a:prstGeom prst="rect">
            <a:avLst/>
          </a:prstGeom>
          <a:noFill/>
        </p:spPr>
        <p:txBody>
          <a:bodyPr wrap="square" rtlCol="0">
            <a:spAutoFit/>
          </a:bodyPr>
          <a:lstStyle/>
          <a:p>
            <a:r>
              <a:rPr lang="en-US" dirty="0"/>
              <a:t>Some approaches are: </a:t>
            </a:r>
          </a:p>
          <a:p>
            <a:pPr marL="285750" indent="-285750">
              <a:buFontTx/>
              <a:buChar char="-"/>
            </a:pPr>
            <a:r>
              <a:rPr lang="en-US" dirty="0"/>
              <a:t>split tree nodes only if the decrease in sum-of-squares due to the split exceeds some threshold.</a:t>
            </a:r>
          </a:p>
          <a:p>
            <a:pPr marL="742950" lvl="1" indent="-285750">
              <a:buFontTx/>
              <a:buChar char="-"/>
            </a:pPr>
            <a:r>
              <a:rPr lang="en-US" dirty="0"/>
              <a:t>This strategy is too short-sighted, however, since a seemingly worthless split might lead to a very good split below it.</a:t>
            </a:r>
          </a:p>
          <a:p>
            <a:pPr marL="285750" indent="-285750">
              <a:buFontTx/>
              <a:buChar char="-"/>
            </a:pPr>
            <a:r>
              <a:rPr lang="en-US" dirty="0"/>
              <a:t>The preferred strategy is to grow a large tree T</a:t>
            </a:r>
            <a:r>
              <a:rPr lang="en-US" baseline="-25000" dirty="0"/>
              <a:t>0</a:t>
            </a:r>
            <a:r>
              <a:rPr lang="en-US" dirty="0"/>
              <a:t>, stopping the splitting process only when some minimum node size (say 5) is reached. Then this large tree is pruned using </a:t>
            </a:r>
            <a:r>
              <a:rPr lang="en-US" b="1" dirty="0"/>
              <a:t>cost-complexity pruning</a:t>
            </a:r>
            <a:r>
              <a:rPr lang="en-US" dirty="0"/>
              <a:t>, which we now describe.</a:t>
            </a:r>
          </a:p>
        </p:txBody>
      </p:sp>
    </p:spTree>
    <p:extLst>
      <p:ext uri="{BB962C8B-B14F-4D97-AF65-F5344CB8AC3E}">
        <p14:creationId xmlns:p14="http://schemas.microsoft.com/office/powerpoint/2010/main" val="2789883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884AF18D-4C6E-472A-8333-4E1764F494D8}"/>
              </a:ext>
            </a:extLst>
          </p:cNvPr>
          <p:cNvSpPr/>
          <p:nvPr/>
        </p:nvSpPr>
        <p:spPr>
          <a:xfrm>
            <a:off x="426128" y="1021995"/>
            <a:ext cx="2484526" cy="369332"/>
          </a:xfrm>
          <a:prstGeom prst="rect">
            <a:avLst/>
          </a:prstGeom>
        </p:spPr>
        <p:txBody>
          <a:bodyPr wrap="none">
            <a:spAutoFit/>
          </a:bodyPr>
          <a:lstStyle/>
          <a:p>
            <a:r>
              <a:rPr lang="en-US" b="1" dirty="0"/>
              <a:t>cost-complexity pruning</a:t>
            </a:r>
            <a:endParaRPr lang="en-US" dirty="0"/>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537DF714-5B8A-494A-9917-56B7578767BA}"/>
                  </a:ext>
                </a:extLst>
              </p:cNvPr>
              <p:cNvSpPr/>
              <p:nvPr/>
            </p:nvSpPr>
            <p:spPr>
              <a:xfrm>
                <a:off x="756212" y="1649841"/>
                <a:ext cx="10089265" cy="1477328"/>
              </a:xfrm>
              <a:prstGeom prst="rect">
                <a:avLst/>
              </a:prstGeom>
            </p:spPr>
            <p:txBody>
              <a:bodyPr wrap="square">
                <a:spAutoFit/>
              </a:bodyPr>
              <a:lstStyle/>
              <a:p>
                <a:r>
                  <a:rPr lang="en-US" dirty="0"/>
                  <a:t>We define a subtree </a:t>
                </a: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oMath>
                </a14:m>
                <a:r>
                  <a:rPr lang="en-US" dirty="0"/>
                  <a:t> to be any tree that can be obtained by pruning T, that is, collapsing any number of its internal (non-terminal) nodes.</a:t>
                </a:r>
              </a:p>
              <a:p>
                <a:endParaRPr lang="en-US" dirty="0"/>
              </a:p>
              <a:p>
                <a:r>
                  <a:rPr lang="en-US" dirty="0"/>
                  <a:t>We index terminal nodes by m, with node m representing region R</a:t>
                </a:r>
                <a:r>
                  <a:rPr lang="en-US" baseline="-25000" dirty="0"/>
                  <a:t>m</a:t>
                </a:r>
                <a:r>
                  <a:rPr lang="en-US" dirty="0"/>
                  <a:t>. Let |T| denote the number of terminal nodes in T.</a:t>
                </a:r>
              </a:p>
            </p:txBody>
          </p:sp>
        </mc:Choice>
        <mc:Fallback>
          <p:sp>
            <p:nvSpPr>
              <p:cNvPr id="3" name="Rectangle 2">
                <a:extLst>
                  <a:ext uri="{FF2B5EF4-FFF2-40B4-BE49-F238E27FC236}">
                    <a16:creationId xmlns:a16="http://schemas.microsoft.com/office/drawing/2014/main" id="{537DF714-5B8A-494A-9917-56B7578767BA}"/>
                  </a:ext>
                </a:extLst>
              </p:cNvPr>
              <p:cNvSpPr>
                <a:spLocks noRot="1" noChangeAspect="1" noMove="1" noResize="1" noEditPoints="1" noAdjustHandles="1" noChangeArrowheads="1" noChangeShapeType="1" noTextEdit="1"/>
              </p:cNvSpPr>
              <p:nvPr/>
            </p:nvSpPr>
            <p:spPr>
              <a:xfrm>
                <a:off x="756212" y="1649841"/>
                <a:ext cx="10089265" cy="1477328"/>
              </a:xfrm>
              <a:prstGeom prst="rect">
                <a:avLst/>
              </a:prstGeom>
              <a:blipFill>
                <a:blip r:embed="rId2"/>
                <a:stretch>
                  <a:fillRect l="-483" t="-2479" b="-578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BB476A0-BEF7-4433-9723-F4E9B0790A8C}"/>
              </a:ext>
            </a:extLst>
          </p:cNvPr>
          <p:cNvPicPr>
            <a:picLocks noChangeAspect="1"/>
          </p:cNvPicPr>
          <p:nvPr/>
        </p:nvPicPr>
        <p:blipFill>
          <a:blip r:embed="rId3"/>
          <a:stretch>
            <a:fillRect/>
          </a:stretch>
        </p:blipFill>
        <p:spPr>
          <a:xfrm>
            <a:off x="3621932" y="2986658"/>
            <a:ext cx="3542366" cy="1963174"/>
          </a:xfrm>
          <a:prstGeom prst="rect">
            <a:avLst/>
          </a:prstGeom>
        </p:spPr>
      </p:pic>
      <p:sp>
        <p:nvSpPr>
          <p:cNvPr id="6" name="Rectangle 5">
            <a:extLst>
              <a:ext uri="{FF2B5EF4-FFF2-40B4-BE49-F238E27FC236}">
                <a16:creationId xmlns:a16="http://schemas.microsoft.com/office/drawing/2014/main" id="{31DBA967-B733-4774-8C02-E8ACF9929C11}"/>
              </a:ext>
            </a:extLst>
          </p:cNvPr>
          <p:cNvSpPr/>
          <p:nvPr/>
        </p:nvSpPr>
        <p:spPr>
          <a:xfrm>
            <a:off x="238282" y="4930989"/>
            <a:ext cx="3901581" cy="369332"/>
          </a:xfrm>
          <a:prstGeom prst="rect">
            <a:avLst/>
          </a:prstGeom>
        </p:spPr>
        <p:txBody>
          <a:bodyPr wrap="none">
            <a:spAutoFit/>
          </a:bodyPr>
          <a:lstStyle/>
          <a:p>
            <a:r>
              <a:rPr lang="en-US" dirty="0">
                <a:latin typeface="CMR10"/>
              </a:rPr>
              <a:t>we define the cost complexity criterion:</a:t>
            </a:r>
            <a:endParaRPr lang="en-US" dirty="0"/>
          </a:p>
        </p:txBody>
      </p:sp>
      <p:pic>
        <p:nvPicPr>
          <p:cNvPr id="7" name="Picture 6">
            <a:extLst>
              <a:ext uri="{FF2B5EF4-FFF2-40B4-BE49-F238E27FC236}">
                <a16:creationId xmlns:a16="http://schemas.microsoft.com/office/drawing/2014/main" id="{026CCEE4-96B6-441A-9C5F-C8F3BB6654A0}"/>
              </a:ext>
            </a:extLst>
          </p:cNvPr>
          <p:cNvPicPr>
            <a:picLocks noChangeAspect="1"/>
          </p:cNvPicPr>
          <p:nvPr/>
        </p:nvPicPr>
        <p:blipFill>
          <a:blip r:embed="rId4"/>
          <a:stretch>
            <a:fillRect/>
          </a:stretch>
        </p:blipFill>
        <p:spPr>
          <a:xfrm>
            <a:off x="705497" y="5509182"/>
            <a:ext cx="3434366" cy="961016"/>
          </a:xfrm>
          <a:prstGeom prst="rect">
            <a:avLst/>
          </a:prstGeom>
          <a:ln>
            <a:solidFill>
              <a:srgbClr val="FF0000"/>
            </a:solidFill>
          </a:ln>
        </p:spPr>
      </p:pic>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69BF88C-128A-4533-8F76-2214E77A9B70}"/>
                  </a:ext>
                </a:extLst>
              </p:cNvPr>
              <p:cNvSpPr/>
              <p:nvPr/>
            </p:nvSpPr>
            <p:spPr>
              <a:xfrm>
                <a:off x="4652591" y="5620358"/>
                <a:ext cx="7246183" cy="646331"/>
              </a:xfrm>
              <a:prstGeom prst="rect">
                <a:avLst/>
              </a:prstGeom>
              <a:ln>
                <a:solidFill>
                  <a:srgbClr val="FF0000"/>
                </a:solidFill>
              </a:ln>
            </p:spPr>
            <p:txBody>
              <a:bodyPr wrap="square">
                <a:spAutoFit/>
              </a:bodyPr>
              <a:lstStyle/>
              <a:p>
                <a:r>
                  <a:rPr lang="en-US" dirty="0"/>
                  <a:t>The idea is to find, for each </a:t>
                </a:r>
                <a:r>
                  <a:rPr lang="el-GR" dirty="0"/>
                  <a:t>α</a:t>
                </a:r>
                <a:r>
                  <a:rPr lang="en-US" dirty="0"/>
                  <a:t>, the subtree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𝑇</m:t>
                        </m:r>
                      </m:e>
                      <m:sub>
                        <m:r>
                          <a:rPr lang="en-US" i="1" smtClean="0">
                            <a:latin typeface="Cambria Math" panose="02040503050406030204" pitchFamily="18" charset="0"/>
                            <a:ea typeface="Cambria Math" panose="02040503050406030204" pitchFamily="18" charset="0"/>
                          </a:rPr>
                          <m:t>∝</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0</m:t>
                        </m:r>
                      </m:sub>
                    </m:sSub>
                  </m:oMath>
                </a14:m>
                <a:r>
                  <a:rPr lang="en-US" dirty="0"/>
                  <a:t> to minimize C</a:t>
                </a:r>
                <a:r>
                  <a:rPr lang="el-GR" baseline="-25000" dirty="0"/>
                  <a:t>α</a:t>
                </a:r>
                <a:r>
                  <a:rPr lang="en-US" dirty="0"/>
                  <a:t>(T).</a:t>
                </a:r>
              </a:p>
              <a:p>
                <a:r>
                  <a:rPr lang="en-US" dirty="0"/>
                  <a:t>Large values of  result in smaller trees</a:t>
                </a:r>
              </a:p>
            </p:txBody>
          </p:sp>
        </mc:Choice>
        <mc:Fallback>
          <p:sp>
            <p:nvSpPr>
              <p:cNvPr id="9" name="Rectangle 8">
                <a:extLst>
                  <a:ext uri="{FF2B5EF4-FFF2-40B4-BE49-F238E27FC236}">
                    <a16:creationId xmlns:a16="http://schemas.microsoft.com/office/drawing/2014/main" id="{669BF88C-128A-4533-8F76-2214E77A9B70}"/>
                  </a:ext>
                </a:extLst>
              </p:cNvPr>
              <p:cNvSpPr>
                <a:spLocks noRot="1" noChangeAspect="1" noMove="1" noResize="1" noEditPoints="1" noAdjustHandles="1" noChangeArrowheads="1" noChangeShapeType="1" noTextEdit="1"/>
              </p:cNvSpPr>
              <p:nvPr/>
            </p:nvSpPr>
            <p:spPr>
              <a:xfrm>
                <a:off x="4652591" y="5620358"/>
                <a:ext cx="7246183" cy="646331"/>
              </a:xfrm>
              <a:prstGeom prst="rect">
                <a:avLst/>
              </a:prstGeom>
              <a:blipFill>
                <a:blip r:embed="rId5"/>
                <a:stretch>
                  <a:fillRect l="-588" t="-4630" b="-12963"/>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2040739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E0AD4330-C01B-4F34-933C-6CA0E5FBEB83}"/>
              </a:ext>
            </a:extLst>
          </p:cNvPr>
          <p:cNvSpPr/>
          <p:nvPr/>
        </p:nvSpPr>
        <p:spPr>
          <a:xfrm>
            <a:off x="686550" y="1114592"/>
            <a:ext cx="758541" cy="369332"/>
          </a:xfrm>
          <a:prstGeom prst="rect">
            <a:avLst/>
          </a:prstGeom>
        </p:spPr>
        <p:txBody>
          <a:bodyPr wrap="none">
            <a:spAutoFit/>
          </a:bodyPr>
          <a:lstStyle/>
          <a:p>
            <a:r>
              <a:rPr lang="en-US" b="1" dirty="0"/>
              <a:t>Issues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1BD70D8-DC16-41B2-BFD3-191A780EAD33}"/>
                  </a:ext>
                </a:extLst>
              </p:cNvPr>
              <p:cNvSpPr txBox="1"/>
              <p:nvPr/>
            </p:nvSpPr>
            <p:spPr>
              <a:xfrm>
                <a:off x="686550" y="1650369"/>
                <a:ext cx="9302562" cy="4823628"/>
              </a:xfrm>
              <a:prstGeom prst="rect">
                <a:avLst/>
              </a:prstGeom>
              <a:noFill/>
            </p:spPr>
            <p:txBody>
              <a:bodyPr wrap="square" rtlCol="0">
                <a:spAutoFit/>
              </a:bodyPr>
              <a:lstStyle/>
              <a:p>
                <a:pPr marL="285750" indent="-285750">
                  <a:buFontTx/>
                  <a:buChar char="-"/>
                </a:pPr>
                <a:r>
                  <a:rPr lang="en-US" dirty="0"/>
                  <a:t>Categorical Predictors</a:t>
                </a:r>
              </a:p>
              <a:p>
                <a:pPr marL="742950" lvl="1" indent="-285750">
                  <a:buFontTx/>
                  <a:buChar char="-"/>
                </a:pPr>
                <a:r>
                  <a:rPr lang="en-US" dirty="0"/>
                  <a:t>When splitting a predictor having q possible unordered values, there are 2</a:t>
                </a:r>
                <a:r>
                  <a:rPr lang="en-US" baseline="30000" dirty="0"/>
                  <a:t>q-1</a:t>
                </a:r>
                <a:r>
                  <a:rPr lang="en-US" dirty="0"/>
                  <a:t> -1 possible partitions of the q values into two groups, and the computations become prohibitive for large q.</a:t>
                </a:r>
              </a:p>
              <a:p>
                <a:pPr marL="285750" indent="-285750">
                  <a:buFontTx/>
                  <a:buChar char="-"/>
                </a:pPr>
                <a:r>
                  <a:rPr lang="en-US" dirty="0"/>
                  <a:t>Why Binary Splits?</a:t>
                </a:r>
              </a:p>
              <a:p>
                <a:pPr marL="742950" lvl="1" indent="-285750">
                  <a:buFontTx/>
                  <a:buChar char="-"/>
                </a:pPr>
                <a:r>
                  <a:rPr lang="en-US" dirty="0"/>
                  <a:t>The problem is that multiway splits fragment the data too quickly, leaving insufficient data at the next level down</a:t>
                </a:r>
              </a:p>
              <a:p>
                <a:pPr marL="285750" indent="-285750">
                  <a:buFontTx/>
                  <a:buChar char="-"/>
                </a:pPr>
                <a:r>
                  <a:rPr lang="en-US" dirty="0"/>
                  <a:t>Linear Combination Splits</a:t>
                </a:r>
              </a:p>
              <a:p>
                <a:pPr marL="742950" lvl="1" indent="-285750">
                  <a:buFontTx/>
                  <a:buChar char="-"/>
                </a:pPr>
                <a:r>
                  <a:rPr lang="en-US" dirty="0"/>
                  <a:t>Rather than restricting splits to be of the form </a:t>
                </a:r>
                <a:r>
                  <a:rPr lang="en-US" dirty="0" err="1"/>
                  <a:t>Xj</a:t>
                </a:r>
                <a:r>
                  <a:rPr lang="en-US" dirty="0"/>
                  <a:t> &lt;=s, one can allow splits along linear combinations of the form </a:t>
                </a:r>
                <a14:m>
                  <m:oMath xmlns:m="http://schemas.openxmlformats.org/officeDocument/2006/math">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oMath>
                </a14:m>
                <a:r>
                  <a:rPr lang="en-US" dirty="0"/>
                  <a:t>. While this can improve the predictive power of the tree, it can hurt interpretability.</a:t>
                </a:r>
              </a:p>
              <a:p>
                <a:pPr marL="285750" indent="-285750">
                  <a:buFontTx/>
                  <a:buChar char="-"/>
                </a:pPr>
                <a:r>
                  <a:rPr lang="en-US" dirty="0"/>
                  <a:t>Instability of Trees</a:t>
                </a:r>
              </a:p>
              <a:p>
                <a:pPr marL="742950" lvl="1" indent="-285750">
                  <a:buFontTx/>
                  <a:buChar char="-"/>
                </a:pPr>
                <a:r>
                  <a:rPr lang="en-US" dirty="0"/>
                  <a:t>One major problem with trees is their high variance. Often a small change in the data can result in a very different series of splits, making interpretation somewhat precarious. Bagging averages many trees to reduce this variance</a:t>
                </a:r>
              </a:p>
              <a:p>
                <a:pPr marL="285750" indent="-285750">
                  <a:buFontTx/>
                  <a:buChar char="-"/>
                </a:pPr>
                <a:r>
                  <a:rPr lang="en-US" dirty="0"/>
                  <a:t>Lack of Smoothness</a:t>
                </a:r>
              </a:p>
              <a:p>
                <a:pPr marL="285750" indent="-285750">
                  <a:buFontTx/>
                  <a:buChar char="-"/>
                </a:pPr>
                <a:endParaRPr lang="en-US" dirty="0"/>
              </a:p>
            </p:txBody>
          </p:sp>
        </mc:Choice>
        <mc:Fallback>
          <p:sp>
            <p:nvSpPr>
              <p:cNvPr id="3" name="TextBox 2">
                <a:extLst>
                  <a:ext uri="{FF2B5EF4-FFF2-40B4-BE49-F238E27FC236}">
                    <a16:creationId xmlns:a16="http://schemas.microsoft.com/office/drawing/2014/main" id="{C1BD70D8-DC16-41B2-BFD3-191A780EAD33}"/>
                  </a:ext>
                </a:extLst>
              </p:cNvPr>
              <p:cNvSpPr txBox="1">
                <a:spLocks noRot="1" noChangeAspect="1" noMove="1" noResize="1" noEditPoints="1" noAdjustHandles="1" noChangeArrowheads="1" noChangeShapeType="1" noTextEdit="1"/>
              </p:cNvSpPr>
              <p:nvPr/>
            </p:nvSpPr>
            <p:spPr>
              <a:xfrm>
                <a:off x="686550" y="1650369"/>
                <a:ext cx="9302562" cy="4823628"/>
              </a:xfrm>
              <a:prstGeom prst="rect">
                <a:avLst/>
              </a:prstGeom>
              <a:blipFill>
                <a:blip r:embed="rId2"/>
                <a:stretch>
                  <a:fillRect l="-590" t="-759" r="-786"/>
                </a:stretch>
              </a:blipFill>
            </p:spPr>
            <p:txBody>
              <a:bodyPr/>
              <a:lstStyle/>
              <a:p>
                <a:r>
                  <a:rPr lang="en-US">
                    <a:noFill/>
                  </a:rPr>
                  <a:t> </a:t>
                </a:r>
              </a:p>
            </p:txBody>
          </p:sp>
        </mc:Fallback>
      </mc:AlternateContent>
    </p:spTree>
    <p:extLst>
      <p:ext uri="{BB962C8B-B14F-4D97-AF65-F5344CB8AC3E}">
        <p14:creationId xmlns:p14="http://schemas.microsoft.com/office/powerpoint/2010/main" val="3153047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2C16C4AF-7FBF-4D96-B0CC-2DC27C26846C}"/>
              </a:ext>
            </a:extLst>
          </p:cNvPr>
          <p:cNvSpPr/>
          <p:nvPr/>
        </p:nvSpPr>
        <p:spPr>
          <a:xfrm>
            <a:off x="426128" y="1160891"/>
            <a:ext cx="3230949" cy="369332"/>
          </a:xfrm>
          <a:prstGeom prst="rect">
            <a:avLst/>
          </a:prstGeom>
        </p:spPr>
        <p:txBody>
          <a:bodyPr wrap="none">
            <a:spAutoFit/>
          </a:bodyPr>
          <a:lstStyle/>
          <a:p>
            <a:r>
              <a:rPr lang="en-US" b="1" dirty="0"/>
              <a:t>Hierarchical Mixtures of Experts</a:t>
            </a:r>
          </a:p>
        </p:txBody>
      </p:sp>
      <p:sp>
        <p:nvSpPr>
          <p:cNvPr id="3" name="Rectangle 2">
            <a:extLst>
              <a:ext uri="{FF2B5EF4-FFF2-40B4-BE49-F238E27FC236}">
                <a16:creationId xmlns:a16="http://schemas.microsoft.com/office/drawing/2014/main" id="{3F0CFAE1-A5AA-4CE9-8487-ECDA6B600107}"/>
              </a:ext>
            </a:extLst>
          </p:cNvPr>
          <p:cNvSpPr/>
          <p:nvPr/>
        </p:nvSpPr>
        <p:spPr>
          <a:xfrm>
            <a:off x="779361" y="1810660"/>
            <a:ext cx="10442013" cy="2862322"/>
          </a:xfrm>
          <a:prstGeom prst="rect">
            <a:avLst/>
          </a:prstGeom>
        </p:spPr>
        <p:txBody>
          <a:bodyPr wrap="square">
            <a:spAutoFit/>
          </a:bodyPr>
          <a:lstStyle/>
          <a:p>
            <a:r>
              <a:rPr lang="en-US" dirty="0"/>
              <a:t>- The hierarchical mixtures of experts (HME) procedure can be viewed as a variant of tree-based methods. The main difference is that the tree splits are not hard decisions but rather soft probabilistic ones.</a:t>
            </a:r>
          </a:p>
          <a:p>
            <a:pPr marL="285750" indent="-285750">
              <a:buFontTx/>
              <a:buChar char="-"/>
            </a:pPr>
            <a:r>
              <a:rPr lang="en-US" dirty="0"/>
              <a:t>In an HME, a linear (or logistic regression) model is t in each terminal node, instead of a constant as in CART.</a:t>
            </a:r>
          </a:p>
          <a:p>
            <a:pPr marL="285750" indent="-285750">
              <a:buFontTx/>
              <a:buChar char="-"/>
            </a:pPr>
            <a:endParaRPr lang="en-US" dirty="0"/>
          </a:p>
          <a:p>
            <a:pPr marL="285750" indent="-285750">
              <a:buFontTx/>
              <a:buChar char="-"/>
            </a:pPr>
            <a:r>
              <a:rPr lang="en-US" dirty="0"/>
              <a:t>By using soft splits rather than hard decision rules it can capture situations where the transition from low to high response is gradual.</a:t>
            </a:r>
          </a:p>
          <a:p>
            <a:pPr marL="285750" indent="-285750">
              <a:buFontTx/>
              <a:buChar char="-"/>
            </a:pPr>
            <a:r>
              <a:rPr lang="en-US" dirty="0"/>
              <a:t>The emphasis in the research on HMEs has been on </a:t>
            </a:r>
            <a:r>
              <a:rPr lang="en-US" b="1" dirty="0"/>
              <a:t>prediction</a:t>
            </a:r>
            <a:r>
              <a:rPr lang="en-US" dirty="0"/>
              <a:t> rather than </a:t>
            </a:r>
            <a:r>
              <a:rPr lang="en-US" b="1" dirty="0"/>
              <a:t>interpretation</a:t>
            </a:r>
            <a:r>
              <a:rPr lang="en-US" dirty="0"/>
              <a:t> of the final model </a:t>
            </a:r>
            <a:r>
              <a:rPr lang="en-US" b="1" dirty="0"/>
              <a:t>(Stay away from this!)</a:t>
            </a:r>
          </a:p>
          <a:p>
            <a:endParaRPr lang="en-US" dirty="0"/>
          </a:p>
        </p:txBody>
      </p:sp>
    </p:spTree>
    <p:extLst>
      <p:ext uri="{BB962C8B-B14F-4D97-AF65-F5344CB8AC3E}">
        <p14:creationId xmlns:p14="http://schemas.microsoft.com/office/powerpoint/2010/main" val="1103807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279A8454-4FB4-4DFA-A131-0CBDF169070C}"/>
              </a:ext>
            </a:extLst>
          </p:cNvPr>
          <p:cNvSpPr/>
          <p:nvPr/>
        </p:nvSpPr>
        <p:spPr>
          <a:xfrm>
            <a:off x="738008" y="964121"/>
            <a:ext cx="1416222" cy="369332"/>
          </a:xfrm>
          <a:prstGeom prst="rect">
            <a:avLst/>
          </a:prstGeom>
        </p:spPr>
        <p:txBody>
          <a:bodyPr wrap="none">
            <a:spAutoFit/>
          </a:bodyPr>
          <a:lstStyle/>
          <a:p>
            <a:r>
              <a:rPr lang="en-US" b="1" dirty="0"/>
              <a:t>Missing Data</a:t>
            </a:r>
          </a:p>
        </p:txBody>
      </p:sp>
      <p:sp>
        <p:nvSpPr>
          <p:cNvPr id="3" name="Rectangle 2">
            <a:extLst>
              <a:ext uri="{FF2B5EF4-FFF2-40B4-BE49-F238E27FC236}">
                <a16:creationId xmlns:a16="http://schemas.microsoft.com/office/drawing/2014/main" id="{24F7B4A9-2D05-4283-8B3E-708D0C9BA967}"/>
              </a:ext>
            </a:extLst>
          </p:cNvPr>
          <p:cNvSpPr/>
          <p:nvPr/>
        </p:nvSpPr>
        <p:spPr>
          <a:xfrm>
            <a:off x="738008" y="1660189"/>
            <a:ext cx="10906124" cy="1200329"/>
          </a:xfrm>
          <a:prstGeom prst="rect">
            <a:avLst/>
          </a:prstGeom>
        </p:spPr>
        <p:txBody>
          <a:bodyPr wrap="square">
            <a:spAutoFit/>
          </a:bodyPr>
          <a:lstStyle/>
          <a:p>
            <a:r>
              <a:rPr lang="en-US" dirty="0"/>
              <a:t>It is quite common to have observations with missing values for one or more input features. The usual approach is to impute (fill-in) the missing values in some way.</a:t>
            </a:r>
          </a:p>
          <a:p>
            <a:r>
              <a:rPr lang="en-US" dirty="0"/>
              <a:t>However, the first issue in dealing with the problem is determining whether the missing data mechanism has distorted the observed data</a:t>
            </a:r>
          </a:p>
        </p:txBody>
      </p:sp>
      <p:sp>
        <p:nvSpPr>
          <p:cNvPr id="4" name="TextBox 3">
            <a:extLst>
              <a:ext uri="{FF2B5EF4-FFF2-40B4-BE49-F238E27FC236}">
                <a16:creationId xmlns:a16="http://schemas.microsoft.com/office/drawing/2014/main" id="{282F7E65-7046-4E80-AC5B-9BD0461AFBF3}"/>
              </a:ext>
            </a:extLst>
          </p:cNvPr>
          <p:cNvSpPr txBox="1"/>
          <p:nvPr/>
        </p:nvSpPr>
        <p:spPr>
          <a:xfrm>
            <a:off x="1296365" y="3599727"/>
            <a:ext cx="9925010" cy="1477328"/>
          </a:xfrm>
          <a:prstGeom prst="rect">
            <a:avLst/>
          </a:prstGeom>
          <a:noFill/>
        </p:spPr>
        <p:txBody>
          <a:bodyPr wrap="square" rtlCol="0">
            <a:spAutoFit/>
          </a:bodyPr>
          <a:lstStyle/>
          <a:p>
            <a:pPr marL="285750" indent="-285750">
              <a:buFontTx/>
              <a:buChar char="-"/>
            </a:pPr>
            <a:r>
              <a:rPr lang="en-US" dirty="0"/>
              <a:t>Discard observations with any missing values.</a:t>
            </a:r>
          </a:p>
          <a:p>
            <a:endParaRPr lang="en-US" dirty="0"/>
          </a:p>
          <a:p>
            <a:pPr marL="285750" indent="-285750">
              <a:buFontTx/>
              <a:buChar char="-"/>
            </a:pPr>
            <a:r>
              <a:rPr lang="en-US" dirty="0"/>
              <a:t>Rely on the learning algorithm to deal with missing values in its training phase.</a:t>
            </a:r>
          </a:p>
          <a:p>
            <a:endParaRPr lang="en-US" dirty="0"/>
          </a:p>
          <a:p>
            <a:pPr marL="285750" indent="-285750">
              <a:buFontTx/>
              <a:buChar char="-"/>
            </a:pPr>
            <a:r>
              <a:rPr lang="en-US" dirty="0"/>
              <a:t>Impute all missing values before training.</a:t>
            </a:r>
          </a:p>
        </p:txBody>
      </p:sp>
    </p:spTree>
    <p:extLst>
      <p:ext uri="{BB962C8B-B14F-4D97-AF65-F5344CB8AC3E}">
        <p14:creationId xmlns:p14="http://schemas.microsoft.com/office/powerpoint/2010/main" val="232413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11E6B57-BD8E-4E3F-9FD3-A05326F0834C}"/>
                  </a:ext>
                </a:extLst>
              </p:cNvPr>
              <p:cNvSpPr txBox="1"/>
              <p:nvPr/>
            </p:nvSpPr>
            <p:spPr>
              <a:xfrm>
                <a:off x="426127" y="877851"/>
                <a:ext cx="7385183" cy="342375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Geometrical interpretation: </a:t>
                </a:r>
                <a:r>
                  <a:rPr lang="en-US" dirty="0">
                    <a:latin typeface="Times New Roman" panose="02020603050405020304" pitchFamily="18" charset="0"/>
                    <a:cs typeface="Times New Roman" panose="02020603050405020304" pitchFamily="18" charset="0"/>
                  </a:rPr>
                  <a:t> Basically we are trying to minimize the Euclidian distance. </a:t>
                </a:r>
              </a:p>
              <a:p>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X spans a space.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We minimize RSS = ||y-</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by choosing vector so that the residuals is orthogonal to this subspace.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So the estimated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r>
                  <a:rPr lang="en-US" dirty="0">
                    <a:latin typeface="Times New Roman" panose="02020603050405020304" pitchFamily="18" charset="0"/>
                    <a:cs typeface="Times New Roman" panose="02020603050405020304" pitchFamily="18" charset="0"/>
                  </a:rPr>
                  <a:t> is </a:t>
                </a:r>
                <a:r>
                  <a:rPr lang="en-US" i="1" dirty="0">
                    <a:latin typeface="Times New Roman" panose="02020603050405020304" pitchFamily="18" charset="0"/>
                    <a:cs typeface="Times New Roman" panose="02020603050405020304" pitchFamily="18" charset="0"/>
                  </a:rPr>
                  <a:t>orthogonal projection </a:t>
                </a:r>
                <a:r>
                  <a:rPr lang="en-US" dirty="0">
                    <a:latin typeface="Times New Roman" panose="02020603050405020304" pitchFamily="18" charset="0"/>
                    <a:cs typeface="Times New Roman" panose="02020603050405020304" pitchFamily="18" charset="0"/>
                  </a:rPr>
                  <a:t>of Y into this subspace.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Hat matrix calculate this orthogonal projection, hence called projection matrix in some text books. </a:t>
                </a:r>
              </a:p>
            </p:txBody>
          </p:sp>
        </mc:Choice>
        <mc:Fallback>
          <p:sp>
            <p:nvSpPr>
              <p:cNvPr id="2" name="TextBox 1">
                <a:extLst>
                  <a:ext uri="{FF2B5EF4-FFF2-40B4-BE49-F238E27FC236}">
                    <a16:creationId xmlns:a16="http://schemas.microsoft.com/office/drawing/2014/main" id="{B11E6B57-BD8E-4E3F-9FD3-A05326F0834C}"/>
                  </a:ext>
                </a:extLst>
              </p:cNvPr>
              <p:cNvSpPr txBox="1">
                <a:spLocks noRot="1" noChangeAspect="1" noMove="1" noResize="1" noEditPoints="1" noAdjustHandles="1" noChangeArrowheads="1" noChangeShapeType="1" noTextEdit="1"/>
              </p:cNvSpPr>
              <p:nvPr/>
            </p:nvSpPr>
            <p:spPr>
              <a:xfrm>
                <a:off x="426127" y="877851"/>
                <a:ext cx="7385183" cy="3423758"/>
              </a:xfrm>
              <a:prstGeom prst="rect">
                <a:avLst/>
              </a:prstGeom>
              <a:blipFill>
                <a:blip r:embed="rId2"/>
                <a:stretch>
                  <a:fillRect l="-743" t="-890" b="-177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7E66558-1A26-4CB1-BF29-514B954E830C}"/>
              </a:ext>
            </a:extLst>
          </p:cNvPr>
          <p:cNvPicPr>
            <a:picLocks noChangeAspect="1"/>
          </p:cNvPicPr>
          <p:nvPr/>
        </p:nvPicPr>
        <p:blipFill>
          <a:blip r:embed="rId3"/>
          <a:stretch>
            <a:fillRect/>
          </a:stretch>
        </p:blipFill>
        <p:spPr>
          <a:xfrm>
            <a:off x="7915579" y="1196502"/>
            <a:ext cx="3400429" cy="2492206"/>
          </a:xfrm>
          <a:prstGeom prst="rect">
            <a:avLst/>
          </a:prstGeom>
        </p:spPr>
      </p:pic>
      <p:sp>
        <p:nvSpPr>
          <p:cNvPr id="6" name="TextBox 5">
            <a:extLst>
              <a:ext uri="{FF2B5EF4-FFF2-40B4-BE49-F238E27FC236}">
                <a16:creationId xmlns:a16="http://schemas.microsoft.com/office/drawing/2014/main" id="{4BD55C0F-0DD7-4CDF-968C-B89595D80CA3}"/>
              </a:ext>
            </a:extLst>
          </p:cNvPr>
          <p:cNvSpPr txBox="1"/>
          <p:nvPr/>
        </p:nvSpPr>
        <p:spPr>
          <a:xfrm>
            <a:off x="426127" y="4291503"/>
            <a:ext cx="8678962" cy="286232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Main concern: </a:t>
            </a:r>
            <a:r>
              <a:rPr lang="en-US" dirty="0">
                <a:latin typeface="Times New Roman" panose="02020603050405020304" pitchFamily="18" charset="0"/>
                <a:cs typeface="Times New Roman" panose="02020603050405020304" pitchFamily="18" charset="0"/>
              </a:rPr>
              <a:t> if the (X</a:t>
            </a:r>
            <a:r>
              <a:rPr lang="en-US" baseline="30000"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X)</a:t>
            </a:r>
            <a:r>
              <a:rPr lang="en-US" baseline="30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singular which means the inverse does not exist, thus the solution is not unique.</a:t>
            </a:r>
          </a:p>
          <a:p>
            <a:endParaRPr lang="en-US" dirty="0">
              <a:latin typeface="Times New Roman" panose="02020603050405020304" pitchFamily="18" charset="0"/>
              <a:cs typeface="Times New Roman" panose="02020603050405020304" pitchFamily="18" charset="0"/>
            </a:endParaRPr>
          </a:p>
          <a:p>
            <a:pPr marL="285750" indent="-285750">
              <a:buFontTx/>
              <a:buChar char="-"/>
            </a:pPr>
            <a:r>
              <a:rPr lang="en-US" dirty="0">
                <a:latin typeface="Times New Roman" panose="02020603050405020304" pitchFamily="18" charset="0"/>
                <a:cs typeface="Times New Roman" panose="02020603050405020304" pitchFamily="18" charset="0"/>
              </a:rPr>
              <a:t>Non-full rank matrix</a:t>
            </a:r>
          </a:p>
          <a:p>
            <a:pPr marL="742950" lvl="1" indent="-285750">
              <a:buFontTx/>
              <a:buChar char="-"/>
            </a:pPr>
            <a:r>
              <a:rPr lang="en-US" dirty="0">
                <a:latin typeface="Times New Roman" panose="02020603050405020304" pitchFamily="18" charset="0"/>
                <a:cs typeface="Times New Roman" panose="02020603050405020304" pitchFamily="18" charset="0"/>
              </a:rPr>
              <a:t>Dependent variables, e.g. 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=2X</a:t>
            </a:r>
            <a:r>
              <a:rPr lang="en-US" baseline="-25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(be careful about VIs!)</a:t>
            </a:r>
          </a:p>
          <a:p>
            <a:pPr marL="742950" lvl="1" indent="-285750">
              <a:buFontTx/>
              <a:buChar char="-"/>
            </a:pPr>
            <a:r>
              <a:rPr lang="en-US" dirty="0">
                <a:latin typeface="Times New Roman" panose="02020603050405020304" pitchFamily="18" charset="0"/>
                <a:cs typeface="Times New Roman" panose="02020603050405020304" pitchFamily="18" charset="0"/>
              </a:rPr>
              <a:t>Number of predictors are more than observation (Hyperspectral). </a:t>
            </a:r>
          </a:p>
          <a:p>
            <a:pPr marL="285750" indent="-285750">
              <a:buFontTx/>
              <a:buChar char="-"/>
            </a:pPr>
            <a:r>
              <a:rPr lang="en-US" b="1" dirty="0">
                <a:latin typeface="Times New Roman" panose="02020603050405020304" pitchFamily="18" charset="0"/>
                <a:cs typeface="Times New Roman" panose="02020603050405020304" pitchFamily="18" charset="0"/>
              </a:rPr>
              <a:t>Solutions</a:t>
            </a:r>
          </a:p>
          <a:p>
            <a:pPr marL="742950" lvl="1" indent="-285750">
              <a:buFontTx/>
              <a:buChar char="-"/>
            </a:pPr>
            <a:r>
              <a:rPr lang="en-US" dirty="0">
                <a:latin typeface="Times New Roman" panose="02020603050405020304" pitchFamily="18" charset="0"/>
                <a:cs typeface="Times New Roman" panose="02020603050405020304" pitchFamily="18" charset="0"/>
              </a:rPr>
              <a:t>Filtering method (remove redundant columns)</a:t>
            </a:r>
          </a:p>
          <a:p>
            <a:pPr marL="742950" lvl="1" indent="-285750">
              <a:buFontTx/>
              <a:buChar char="-"/>
            </a:pPr>
            <a:r>
              <a:rPr lang="en-US" dirty="0">
                <a:latin typeface="Times New Roman" panose="02020603050405020304" pitchFamily="18" charset="0"/>
                <a:cs typeface="Times New Roman" panose="02020603050405020304" pitchFamily="18" charset="0"/>
              </a:rPr>
              <a:t>Regularization (later) </a:t>
            </a:r>
          </a:p>
          <a:p>
            <a:pPr marL="285750" indent="-285750">
              <a:buFontTx/>
              <a:buChar char="-"/>
            </a:pPr>
            <a:r>
              <a:rPr lang="en-US"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89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125BF29B-4AD3-4E51-BE47-6DD5C5B4797E}"/>
              </a:ext>
            </a:extLst>
          </p:cNvPr>
          <p:cNvSpPr/>
          <p:nvPr/>
        </p:nvSpPr>
        <p:spPr>
          <a:xfrm>
            <a:off x="3075242" y="998845"/>
            <a:ext cx="5497018" cy="584775"/>
          </a:xfrm>
          <a:prstGeom prst="rect">
            <a:avLst/>
          </a:prstGeom>
        </p:spPr>
        <p:txBody>
          <a:bodyPr wrap="none">
            <a:spAutoFit/>
          </a:bodyPr>
          <a:lstStyle/>
          <a:p>
            <a:r>
              <a:rPr lang="en-US" sz="3200" b="1" dirty="0"/>
              <a:t>Model Inference and Averaging</a:t>
            </a:r>
          </a:p>
        </p:txBody>
      </p:sp>
      <p:pic>
        <p:nvPicPr>
          <p:cNvPr id="3" name="Picture 2">
            <a:extLst>
              <a:ext uri="{FF2B5EF4-FFF2-40B4-BE49-F238E27FC236}">
                <a16:creationId xmlns:a16="http://schemas.microsoft.com/office/drawing/2014/main" id="{695420F7-0776-49FE-B9F8-2255955DA409}"/>
              </a:ext>
            </a:extLst>
          </p:cNvPr>
          <p:cNvPicPr>
            <a:picLocks noChangeAspect="1"/>
          </p:cNvPicPr>
          <p:nvPr/>
        </p:nvPicPr>
        <p:blipFill>
          <a:blip r:embed="rId2"/>
          <a:stretch>
            <a:fillRect/>
          </a:stretch>
        </p:blipFill>
        <p:spPr>
          <a:xfrm>
            <a:off x="4042576" y="2477645"/>
            <a:ext cx="3562350" cy="3152775"/>
          </a:xfrm>
          <a:prstGeom prst="rect">
            <a:avLst/>
          </a:prstGeom>
        </p:spPr>
      </p:pic>
    </p:spTree>
    <p:extLst>
      <p:ext uri="{BB962C8B-B14F-4D97-AF65-F5344CB8AC3E}">
        <p14:creationId xmlns:p14="http://schemas.microsoft.com/office/powerpoint/2010/main" val="2878574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5E71C6B7-E168-40F8-AE00-7427DB2E9CBE}"/>
              </a:ext>
            </a:extLst>
          </p:cNvPr>
          <p:cNvSpPr/>
          <p:nvPr/>
        </p:nvSpPr>
        <p:spPr>
          <a:xfrm>
            <a:off x="640466" y="1045541"/>
            <a:ext cx="7376932" cy="646331"/>
          </a:xfrm>
          <a:prstGeom prst="rect">
            <a:avLst/>
          </a:prstGeom>
        </p:spPr>
        <p:txBody>
          <a:bodyPr wrap="square">
            <a:spAutoFit/>
          </a:bodyPr>
          <a:lstStyle/>
          <a:p>
            <a:r>
              <a:rPr lang="en-US" b="1" dirty="0"/>
              <a:t>The Bootstrap and Maximum Likelihood Methods-A Smoothing Example</a:t>
            </a:r>
          </a:p>
          <a:p>
            <a:endParaRPr lang="en-US" b="1"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BA00522-FC32-492C-A0C2-A532D7413129}"/>
                  </a:ext>
                </a:extLst>
              </p:cNvPr>
              <p:cNvSpPr txBox="1"/>
              <p:nvPr/>
            </p:nvSpPr>
            <p:spPr>
              <a:xfrm>
                <a:off x="426128" y="1691872"/>
                <a:ext cx="10299294" cy="369332"/>
              </a:xfrm>
              <a:prstGeom prst="rect">
                <a:avLst/>
              </a:prstGeom>
              <a:noFill/>
            </p:spPr>
            <p:txBody>
              <a:bodyPr wrap="none" rtlCol="0">
                <a:spAutoFit/>
              </a:bodyPr>
              <a:lstStyle/>
              <a:p>
                <a:r>
                  <a:rPr lang="en-US" dirty="0"/>
                  <a:t>As always our data looks like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and </a:t>
                </a:r>
                <a:r>
                  <a:rPr lang="en-US" dirty="0" err="1"/>
                  <a:t>y</a:t>
                </a:r>
                <a:r>
                  <a:rPr lang="en-US" baseline="-25000" dirty="0" err="1"/>
                  <a:t>i</a:t>
                </a:r>
                <a:r>
                  <a:rPr lang="en-US" dirty="0"/>
                  <a:t> can be categorical (classification) or continues (regression). </a:t>
                </a:r>
              </a:p>
            </p:txBody>
          </p:sp>
        </mc:Choice>
        <mc:Fallback>
          <p:sp>
            <p:nvSpPr>
              <p:cNvPr id="6" name="TextBox 5">
                <a:extLst>
                  <a:ext uri="{FF2B5EF4-FFF2-40B4-BE49-F238E27FC236}">
                    <a16:creationId xmlns:a16="http://schemas.microsoft.com/office/drawing/2014/main" id="{6BA00522-FC32-492C-A0C2-A532D7413129}"/>
                  </a:ext>
                </a:extLst>
              </p:cNvPr>
              <p:cNvSpPr txBox="1">
                <a:spLocks noRot="1" noChangeAspect="1" noMove="1" noResize="1" noEditPoints="1" noAdjustHandles="1" noChangeArrowheads="1" noChangeShapeType="1" noTextEdit="1"/>
              </p:cNvSpPr>
              <p:nvPr/>
            </p:nvSpPr>
            <p:spPr>
              <a:xfrm>
                <a:off x="426128" y="1691872"/>
                <a:ext cx="10299294" cy="369332"/>
              </a:xfrm>
              <a:prstGeom prst="rect">
                <a:avLst/>
              </a:prstGeom>
              <a:blipFill>
                <a:blip r:embed="rId3"/>
                <a:stretch>
                  <a:fillRect l="-533" t="-10000" b="-2666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72733C5-156A-41AA-8605-64EC11C3FA80}"/>
              </a:ext>
            </a:extLst>
          </p:cNvPr>
          <p:cNvPicPr>
            <a:picLocks noChangeAspect="1"/>
          </p:cNvPicPr>
          <p:nvPr/>
        </p:nvPicPr>
        <p:blipFill>
          <a:blip r:embed="rId4"/>
          <a:stretch>
            <a:fillRect/>
          </a:stretch>
        </p:blipFill>
        <p:spPr>
          <a:xfrm>
            <a:off x="0" y="2949274"/>
            <a:ext cx="3303120" cy="3116403"/>
          </a:xfrm>
          <a:prstGeom prst="rect">
            <a:avLst/>
          </a:prstGeom>
        </p:spPr>
      </p:pic>
      <p:sp>
        <p:nvSpPr>
          <p:cNvPr id="9" name="TextBox 8">
            <a:extLst>
              <a:ext uri="{FF2B5EF4-FFF2-40B4-BE49-F238E27FC236}">
                <a16:creationId xmlns:a16="http://schemas.microsoft.com/office/drawing/2014/main" id="{B4E26D49-5740-48A0-8361-94C2517D82E1}"/>
              </a:ext>
            </a:extLst>
          </p:cNvPr>
          <p:cNvSpPr txBox="1"/>
          <p:nvPr/>
        </p:nvSpPr>
        <p:spPr>
          <a:xfrm>
            <a:off x="3688466" y="2707535"/>
            <a:ext cx="4136582" cy="646331"/>
          </a:xfrm>
          <a:prstGeom prst="rect">
            <a:avLst/>
          </a:prstGeom>
          <a:noFill/>
        </p:spPr>
        <p:txBody>
          <a:bodyPr wrap="none" rtlCol="0">
            <a:spAutoFit/>
          </a:bodyPr>
          <a:lstStyle/>
          <a:p>
            <a:r>
              <a:rPr lang="en-US" dirty="0"/>
              <a:t>Suppose we decide to fit this with 7 spline</a:t>
            </a:r>
          </a:p>
          <a:p>
            <a:r>
              <a:rPr lang="en-US" dirty="0"/>
              <a:t>function:</a:t>
            </a:r>
          </a:p>
        </p:txBody>
      </p:sp>
      <p:pic>
        <p:nvPicPr>
          <p:cNvPr id="10" name="Picture 9">
            <a:extLst>
              <a:ext uri="{FF2B5EF4-FFF2-40B4-BE49-F238E27FC236}">
                <a16:creationId xmlns:a16="http://schemas.microsoft.com/office/drawing/2014/main" id="{18D1064F-2847-4D52-A3F0-25DFD6A38614}"/>
              </a:ext>
            </a:extLst>
          </p:cNvPr>
          <p:cNvPicPr>
            <a:picLocks noChangeAspect="1"/>
          </p:cNvPicPr>
          <p:nvPr/>
        </p:nvPicPr>
        <p:blipFill>
          <a:blip r:embed="rId5"/>
          <a:stretch>
            <a:fillRect/>
          </a:stretch>
        </p:blipFill>
        <p:spPr>
          <a:xfrm>
            <a:off x="3688466" y="3245178"/>
            <a:ext cx="2560178" cy="892965"/>
          </a:xfrm>
          <a:prstGeom prst="rect">
            <a:avLst/>
          </a:prstGeom>
        </p:spPr>
      </p:pic>
      <p:sp>
        <p:nvSpPr>
          <p:cNvPr id="11" name="TextBox 10">
            <a:extLst>
              <a:ext uri="{FF2B5EF4-FFF2-40B4-BE49-F238E27FC236}">
                <a16:creationId xmlns:a16="http://schemas.microsoft.com/office/drawing/2014/main" id="{78DDC748-E4D9-4824-9250-98DA61730BEA}"/>
              </a:ext>
            </a:extLst>
          </p:cNvPr>
          <p:cNvSpPr txBox="1"/>
          <p:nvPr/>
        </p:nvSpPr>
        <p:spPr>
          <a:xfrm>
            <a:off x="3792637" y="4138143"/>
            <a:ext cx="4224761" cy="369332"/>
          </a:xfrm>
          <a:prstGeom prst="rect">
            <a:avLst/>
          </a:prstGeom>
          <a:noFill/>
        </p:spPr>
        <p:txBody>
          <a:bodyPr wrap="square" rtlCol="0">
            <a:spAutoFit/>
          </a:bodyPr>
          <a:lstStyle/>
          <a:p>
            <a:r>
              <a:rPr lang="en-US" dirty="0"/>
              <a:t>Where µ(x) represents E(</a:t>
            </a:r>
            <a:r>
              <a:rPr lang="en-US" b="1" dirty="0"/>
              <a:t>Y</a:t>
            </a:r>
            <a:r>
              <a:rPr lang="en-US" dirty="0"/>
              <a:t>|X=x) or simply Y</a:t>
            </a:r>
            <a:endParaRPr lang="en-US" b="1" dirty="0"/>
          </a:p>
        </p:txBody>
      </p:sp>
      <p:sp>
        <p:nvSpPr>
          <p:cNvPr id="12" name="TextBox 11">
            <a:extLst>
              <a:ext uri="{FF2B5EF4-FFF2-40B4-BE49-F238E27FC236}">
                <a16:creationId xmlns:a16="http://schemas.microsoft.com/office/drawing/2014/main" id="{5A667197-8D69-4E13-BE11-5E24C2301F71}"/>
              </a:ext>
            </a:extLst>
          </p:cNvPr>
          <p:cNvSpPr txBox="1"/>
          <p:nvPr/>
        </p:nvSpPr>
        <p:spPr>
          <a:xfrm>
            <a:off x="3885236" y="4756254"/>
            <a:ext cx="3254161" cy="369332"/>
          </a:xfrm>
          <a:prstGeom prst="rect">
            <a:avLst/>
          </a:prstGeom>
          <a:noFill/>
        </p:spPr>
        <p:txBody>
          <a:bodyPr wrap="none" rtlCol="0">
            <a:spAutoFit/>
          </a:bodyPr>
          <a:lstStyle/>
          <a:p>
            <a:r>
              <a:rPr lang="en-US" dirty="0"/>
              <a:t>Then similar to linear regression:</a:t>
            </a:r>
          </a:p>
        </p:txBody>
      </p:sp>
      <p:pic>
        <p:nvPicPr>
          <p:cNvPr id="13" name="Picture 12">
            <a:extLst>
              <a:ext uri="{FF2B5EF4-FFF2-40B4-BE49-F238E27FC236}">
                <a16:creationId xmlns:a16="http://schemas.microsoft.com/office/drawing/2014/main" id="{0B6324DF-1B68-492C-A024-30FF55FFCDFE}"/>
              </a:ext>
            </a:extLst>
          </p:cNvPr>
          <p:cNvPicPr>
            <a:picLocks noChangeAspect="1"/>
          </p:cNvPicPr>
          <p:nvPr/>
        </p:nvPicPr>
        <p:blipFill>
          <a:blip r:embed="rId6"/>
          <a:stretch>
            <a:fillRect/>
          </a:stretch>
        </p:blipFill>
        <p:spPr>
          <a:xfrm>
            <a:off x="3885236" y="5226957"/>
            <a:ext cx="2540164" cy="487567"/>
          </a:xfrm>
          <a:prstGeom prst="rect">
            <a:avLst/>
          </a:prstGeom>
        </p:spPr>
      </p:pic>
      <p:sp>
        <p:nvSpPr>
          <p:cNvPr id="14" name="TextBox 13">
            <a:extLst>
              <a:ext uri="{FF2B5EF4-FFF2-40B4-BE49-F238E27FC236}">
                <a16:creationId xmlns:a16="http://schemas.microsoft.com/office/drawing/2014/main" id="{1AB2704C-3AD8-402C-8C57-85FB2D922E3C}"/>
              </a:ext>
            </a:extLst>
          </p:cNvPr>
          <p:cNvSpPr txBox="1"/>
          <p:nvPr/>
        </p:nvSpPr>
        <p:spPr>
          <a:xfrm>
            <a:off x="3930712" y="5906546"/>
            <a:ext cx="3894336" cy="369332"/>
          </a:xfrm>
          <a:prstGeom prst="rect">
            <a:avLst/>
          </a:prstGeom>
          <a:noFill/>
        </p:spPr>
        <p:txBody>
          <a:bodyPr wrap="none" rtlCol="0">
            <a:spAutoFit/>
          </a:bodyPr>
          <a:lstStyle/>
          <a:p>
            <a:r>
              <a:rPr lang="en-US" dirty="0"/>
              <a:t>With the exception that </a:t>
            </a:r>
            <a:r>
              <a:rPr lang="en-US" b="1" dirty="0"/>
              <a:t>H</a:t>
            </a:r>
            <a:r>
              <a:rPr lang="en-US" dirty="0"/>
              <a:t> are functions</a:t>
            </a:r>
            <a:endParaRPr lang="en-US" b="1" dirty="0"/>
          </a:p>
        </p:txBody>
      </p:sp>
      <p:pic>
        <p:nvPicPr>
          <p:cNvPr id="15" name="Picture 14">
            <a:extLst>
              <a:ext uri="{FF2B5EF4-FFF2-40B4-BE49-F238E27FC236}">
                <a16:creationId xmlns:a16="http://schemas.microsoft.com/office/drawing/2014/main" id="{394CA006-C129-46D3-A4A5-4A769B166702}"/>
              </a:ext>
            </a:extLst>
          </p:cNvPr>
          <p:cNvPicPr>
            <a:picLocks noChangeAspect="1"/>
          </p:cNvPicPr>
          <p:nvPr/>
        </p:nvPicPr>
        <p:blipFill>
          <a:blip r:embed="rId7"/>
          <a:stretch>
            <a:fillRect/>
          </a:stretch>
        </p:blipFill>
        <p:spPr>
          <a:xfrm>
            <a:off x="8883147" y="3837343"/>
            <a:ext cx="2658263" cy="456634"/>
          </a:xfrm>
          <a:prstGeom prst="rect">
            <a:avLst/>
          </a:prstGeom>
        </p:spPr>
      </p:pic>
      <p:pic>
        <p:nvPicPr>
          <p:cNvPr id="16" name="Picture 15">
            <a:extLst>
              <a:ext uri="{FF2B5EF4-FFF2-40B4-BE49-F238E27FC236}">
                <a16:creationId xmlns:a16="http://schemas.microsoft.com/office/drawing/2014/main" id="{AEED3E16-FCBE-4908-AD37-90A1A294AB79}"/>
              </a:ext>
            </a:extLst>
          </p:cNvPr>
          <p:cNvPicPr>
            <a:picLocks noChangeAspect="1"/>
          </p:cNvPicPr>
          <p:nvPr/>
        </p:nvPicPr>
        <p:blipFill>
          <a:blip r:embed="rId8"/>
          <a:stretch>
            <a:fillRect/>
          </a:stretch>
        </p:blipFill>
        <p:spPr>
          <a:xfrm>
            <a:off x="8972392" y="4614054"/>
            <a:ext cx="2569018" cy="332847"/>
          </a:xfrm>
          <a:prstGeom prst="rect">
            <a:avLst/>
          </a:prstGeom>
        </p:spPr>
      </p:pic>
      <p:sp>
        <p:nvSpPr>
          <p:cNvPr id="17" name="TextBox 16">
            <a:extLst>
              <a:ext uri="{FF2B5EF4-FFF2-40B4-BE49-F238E27FC236}">
                <a16:creationId xmlns:a16="http://schemas.microsoft.com/office/drawing/2014/main" id="{3FD85062-0A68-460F-BC7F-BFE2027B29EA}"/>
              </a:ext>
            </a:extLst>
          </p:cNvPr>
          <p:cNvSpPr txBox="1"/>
          <p:nvPr/>
        </p:nvSpPr>
        <p:spPr>
          <a:xfrm>
            <a:off x="8746759" y="2858015"/>
            <a:ext cx="3309752" cy="646331"/>
          </a:xfrm>
          <a:prstGeom prst="rect">
            <a:avLst/>
          </a:prstGeom>
          <a:noFill/>
        </p:spPr>
        <p:txBody>
          <a:bodyPr wrap="none" rtlCol="0">
            <a:spAutoFit/>
          </a:bodyPr>
          <a:lstStyle/>
          <a:p>
            <a:r>
              <a:rPr lang="en-US" dirty="0"/>
              <a:t>Now we can estimate </a:t>
            </a:r>
            <a:r>
              <a:rPr lang="en-US" dirty="0" err="1"/>
              <a:t>Cov</a:t>
            </a:r>
            <a:r>
              <a:rPr lang="en-US" dirty="0"/>
              <a:t> matrix </a:t>
            </a:r>
          </a:p>
          <a:p>
            <a:r>
              <a:rPr lang="en-US" dirty="0"/>
              <a:t>and confidence interval…</a:t>
            </a:r>
          </a:p>
        </p:txBody>
      </p:sp>
    </p:spTree>
    <p:extLst>
      <p:ext uri="{BB962C8B-B14F-4D97-AF65-F5344CB8AC3E}">
        <p14:creationId xmlns:p14="http://schemas.microsoft.com/office/powerpoint/2010/main" val="28262083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3" name="Picture 2">
            <a:extLst>
              <a:ext uri="{FF2B5EF4-FFF2-40B4-BE49-F238E27FC236}">
                <a16:creationId xmlns:a16="http://schemas.microsoft.com/office/drawing/2014/main" id="{CD495483-7866-4910-A9A3-BFFFE71900B8}"/>
              </a:ext>
            </a:extLst>
          </p:cNvPr>
          <p:cNvPicPr>
            <a:picLocks noChangeAspect="1"/>
          </p:cNvPicPr>
          <p:nvPr/>
        </p:nvPicPr>
        <p:blipFill>
          <a:blip r:embed="rId2"/>
          <a:stretch>
            <a:fillRect/>
          </a:stretch>
        </p:blipFill>
        <p:spPr>
          <a:xfrm>
            <a:off x="286292" y="2257062"/>
            <a:ext cx="4216259" cy="3803627"/>
          </a:xfrm>
          <a:prstGeom prst="rect">
            <a:avLst/>
          </a:prstGeom>
        </p:spPr>
      </p:pic>
      <p:sp>
        <p:nvSpPr>
          <p:cNvPr id="4" name="TextBox 3">
            <a:extLst>
              <a:ext uri="{FF2B5EF4-FFF2-40B4-BE49-F238E27FC236}">
                <a16:creationId xmlns:a16="http://schemas.microsoft.com/office/drawing/2014/main" id="{74DE52BF-40C5-4858-A8B8-A29FE561567C}"/>
              </a:ext>
            </a:extLst>
          </p:cNvPr>
          <p:cNvSpPr txBox="1"/>
          <p:nvPr/>
        </p:nvSpPr>
        <p:spPr>
          <a:xfrm>
            <a:off x="1150142" y="1749632"/>
            <a:ext cx="2924145" cy="369332"/>
          </a:xfrm>
          <a:prstGeom prst="rect">
            <a:avLst/>
          </a:prstGeom>
          <a:noFill/>
        </p:spPr>
        <p:txBody>
          <a:bodyPr wrap="square" rtlCol="0">
            <a:spAutoFit/>
          </a:bodyPr>
          <a:lstStyle/>
          <a:p>
            <a:r>
              <a:rPr lang="en-US" dirty="0"/>
              <a:t>The seven functions (splines)</a:t>
            </a:r>
          </a:p>
        </p:txBody>
      </p:sp>
      <p:pic>
        <p:nvPicPr>
          <p:cNvPr id="6" name="Picture 5">
            <a:extLst>
              <a:ext uri="{FF2B5EF4-FFF2-40B4-BE49-F238E27FC236}">
                <a16:creationId xmlns:a16="http://schemas.microsoft.com/office/drawing/2014/main" id="{4F769571-5B4E-48E8-96A1-9FF385AA99F9}"/>
              </a:ext>
            </a:extLst>
          </p:cNvPr>
          <p:cNvPicPr>
            <a:picLocks noChangeAspect="1"/>
          </p:cNvPicPr>
          <p:nvPr/>
        </p:nvPicPr>
        <p:blipFill>
          <a:blip r:embed="rId3"/>
          <a:stretch>
            <a:fillRect/>
          </a:stretch>
        </p:blipFill>
        <p:spPr>
          <a:xfrm>
            <a:off x="4213183" y="2299714"/>
            <a:ext cx="3845427" cy="3580225"/>
          </a:xfrm>
          <a:prstGeom prst="rect">
            <a:avLst/>
          </a:prstGeom>
        </p:spPr>
      </p:pic>
      <p:pic>
        <p:nvPicPr>
          <p:cNvPr id="7" name="Picture 6">
            <a:extLst>
              <a:ext uri="{FF2B5EF4-FFF2-40B4-BE49-F238E27FC236}">
                <a16:creationId xmlns:a16="http://schemas.microsoft.com/office/drawing/2014/main" id="{426D6940-436D-4D6F-85CC-699EEC73FA2D}"/>
              </a:ext>
            </a:extLst>
          </p:cNvPr>
          <p:cNvPicPr>
            <a:picLocks noChangeAspect="1"/>
          </p:cNvPicPr>
          <p:nvPr/>
        </p:nvPicPr>
        <p:blipFill>
          <a:blip r:embed="rId4"/>
          <a:stretch>
            <a:fillRect/>
          </a:stretch>
        </p:blipFill>
        <p:spPr>
          <a:xfrm>
            <a:off x="8058610" y="2299714"/>
            <a:ext cx="3849554" cy="3713238"/>
          </a:xfrm>
          <a:prstGeom prst="rect">
            <a:avLst/>
          </a:prstGeom>
        </p:spPr>
      </p:pic>
      <p:sp>
        <p:nvSpPr>
          <p:cNvPr id="9" name="TextBox 8">
            <a:extLst>
              <a:ext uri="{FF2B5EF4-FFF2-40B4-BE49-F238E27FC236}">
                <a16:creationId xmlns:a16="http://schemas.microsoft.com/office/drawing/2014/main" id="{1F10532A-0C59-4B92-9CE3-F36C20D63659}"/>
              </a:ext>
            </a:extLst>
          </p:cNvPr>
          <p:cNvSpPr txBox="1"/>
          <p:nvPr/>
        </p:nvSpPr>
        <p:spPr>
          <a:xfrm>
            <a:off x="5734637" y="1749632"/>
            <a:ext cx="1803699" cy="369332"/>
          </a:xfrm>
          <a:prstGeom prst="rect">
            <a:avLst/>
          </a:prstGeom>
          <a:noFill/>
        </p:spPr>
        <p:txBody>
          <a:bodyPr wrap="none" rtlCol="0">
            <a:spAutoFit/>
          </a:bodyPr>
          <a:lstStyle/>
          <a:p>
            <a:r>
              <a:rPr lang="en-US" dirty="0"/>
              <a:t>Smoothed model</a:t>
            </a:r>
          </a:p>
        </p:txBody>
      </p:sp>
      <p:sp>
        <p:nvSpPr>
          <p:cNvPr id="10" name="TextBox 9">
            <a:extLst>
              <a:ext uri="{FF2B5EF4-FFF2-40B4-BE49-F238E27FC236}">
                <a16:creationId xmlns:a16="http://schemas.microsoft.com/office/drawing/2014/main" id="{2410211F-036B-411C-AD06-42AF937B8175}"/>
              </a:ext>
            </a:extLst>
          </p:cNvPr>
          <p:cNvSpPr txBox="1"/>
          <p:nvPr/>
        </p:nvSpPr>
        <p:spPr>
          <a:xfrm>
            <a:off x="9329195" y="1749632"/>
            <a:ext cx="2216026" cy="369332"/>
          </a:xfrm>
          <a:prstGeom prst="rect">
            <a:avLst/>
          </a:prstGeom>
          <a:noFill/>
        </p:spPr>
        <p:txBody>
          <a:bodyPr wrap="square" rtlCol="0">
            <a:spAutoFit/>
          </a:bodyPr>
          <a:lstStyle/>
          <a:p>
            <a:r>
              <a:rPr lang="en-US" dirty="0"/>
              <a:t>Confidence intervals</a:t>
            </a:r>
          </a:p>
        </p:txBody>
      </p:sp>
    </p:spTree>
    <p:extLst>
      <p:ext uri="{BB962C8B-B14F-4D97-AF65-F5344CB8AC3E}">
        <p14:creationId xmlns:p14="http://schemas.microsoft.com/office/powerpoint/2010/main" val="3577226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CD4D01E-E8F0-40B0-8699-DC8AA40A4584}"/>
                  </a:ext>
                </a:extLst>
              </p:cNvPr>
              <p:cNvSpPr txBox="1"/>
              <p:nvPr/>
            </p:nvSpPr>
            <p:spPr>
              <a:xfrm>
                <a:off x="559069" y="838054"/>
                <a:ext cx="10887917" cy="1479251"/>
              </a:xfrm>
              <a:prstGeom prst="rect">
                <a:avLst/>
              </a:prstGeom>
              <a:noFill/>
            </p:spPr>
            <p:txBody>
              <a:bodyPr wrap="none" rtlCol="0">
                <a:spAutoFit/>
              </a:bodyPr>
              <a:lstStyle/>
              <a:p>
                <a:r>
                  <a:rPr lang="en-US" b="1" dirty="0"/>
                  <a:t>Now lets apply bootstrapping to the previous example: </a:t>
                </a:r>
              </a:p>
              <a:p>
                <a:r>
                  <a:rPr lang="en-US" dirty="0"/>
                  <a:t>-We draw B datasets each of size N = 50 with replacement from our training data</a:t>
                </a:r>
              </a:p>
              <a:p>
                <a:pPr marL="285750" indent="-285750">
                  <a:buFontTx/>
                  <a:buChar char="-"/>
                </a:pPr>
                <a:r>
                  <a:rPr lang="en-US" dirty="0"/>
                  <a:t>To each bootstrap dataset </a:t>
                </a:r>
                <a:r>
                  <a:rPr lang="en-US" b="1" dirty="0"/>
                  <a:t>Z</a:t>
                </a:r>
                <a:r>
                  <a:rPr lang="en-US" b="1" baseline="30000" dirty="0"/>
                  <a:t>*</a:t>
                </a:r>
                <a:r>
                  <a:rPr lang="en-US" dirty="0"/>
                  <a:t> we fit a cubic spline </a:t>
                </a:r>
                <a14:m>
                  <m:oMath xmlns:m="http://schemas.openxmlformats.org/officeDocument/2006/math">
                    <m:acc>
                      <m:accPr>
                        <m:chr m:val="̂"/>
                        <m:ctrlPr>
                          <a:rPr lang="en-US" i="1" smtClean="0">
                            <a:latin typeface="Cambria Math" panose="02040503050406030204" pitchFamily="18" charset="0"/>
                          </a:rPr>
                        </m:ctrlPr>
                      </m:accPr>
                      <m:e>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𝜇</m:t>
                            </m:r>
                          </m:e>
                          <m:sup>
                            <m:r>
                              <a:rPr lang="en-US" b="0" i="1" smtClean="0">
                                <a:latin typeface="Cambria Math" panose="02040503050406030204" pitchFamily="18" charset="0"/>
                              </a:rPr>
                              <m:t>∗</m:t>
                            </m:r>
                          </m:sup>
                        </m:sSup>
                      </m:e>
                    </m:acc>
                  </m:oMath>
                </a14:m>
                <a:r>
                  <a:rPr lang="en-US" dirty="0"/>
                  <a:t>. </a:t>
                </a:r>
              </a:p>
              <a:p>
                <a:pPr marL="285750" indent="-285750">
                  <a:buFontTx/>
                  <a:buChar char="-"/>
                </a:pPr>
                <a:r>
                  <a:rPr lang="en-US" dirty="0"/>
                  <a:t>Using B = 200 bootstrap samples, we can form a 95% pointwise confidence band from the percentiles at each x</a:t>
                </a:r>
              </a:p>
              <a:p>
                <a:pPr marL="742950" lvl="1" indent="-285750">
                  <a:buFontTx/>
                  <a:buChar char="-"/>
                </a:pPr>
                <a:r>
                  <a:rPr lang="en-US" dirty="0"/>
                  <a:t>We find the 2:5%*200 = fifth largest and smallest values at each x</a:t>
                </a:r>
              </a:p>
            </p:txBody>
          </p:sp>
        </mc:Choice>
        <mc:Fallback>
          <p:sp>
            <p:nvSpPr>
              <p:cNvPr id="2" name="TextBox 1">
                <a:extLst>
                  <a:ext uri="{FF2B5EF4-FFF2-40B4-BE49-F238E27FC236}">
                    <a16:creationId xmlns:a16="http://schemas.microsoft.com/office/drawing/2014/main" id="{ECD4D01E-E8F0-40B0-8699-DC8AA40A4584}"/>
                  </a:ext>
                </a:extLst>
              </p:cNvPr>
              <p:cNvSpPr txBox="1">
                <a:spLocks noRot="1" noChangeAspect="1" noMove="1" noResize="1" noEditPoints="1" noAdjustHandles="1" noChangeArrowheads="1" noChangeShapeType="1" noTextEdit="1"/>
              </p:cNvSpPr>
              <p:nvPr/>
            </p:nvSpPr>
            <p:spPr>
              <a:xfrm>
                <a:off x="559069" y="838054"/>
                <a:ext cx="10887917" cy="1479251"/>
              </a:xfrm>
              <a:prstGeom prst="rect">
                <a:avLst/>
              </a:prstGeom>
              <a:blipFill>
                <a:blip r:embed="rId2"/>
                <a:stretch>
                  <a:fillRect l="-504" t="-2058" b="-535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4374D61-394B-45D0-B472-ECE2914F3437}"/>
              </a:ext>
            </a:extLst>
          </p:cNvPr>
          <p:cNvPicPr>
            <a:picLocks noChangeAspect="1"/>
          </p:cNvPicPr>
          <p:nvPr/>
        </p:nvPicPr>
        <p:blipFill>
          <a:blip r:embed="rId3"/>
          <a:stretch>
            <a:fillRect/>
          </a:stretch>
        </p:blipFill>
        <p:spPr>
          <a:xfrm>
            <a:off x="8138396" y="3068526"/>
            <a:ext cx="3351992" cy="3235124"/>
          </a:xfrm>
          <a:prstGeom prst="rect">
            <a:avLst/>
          </a:prstGeom>
        </p:spPr>
      </p:pic>
      <p:pic>
        <p:nvPicPr>
          <p:cNvPr id="6" name="Picture 5">
            <a:extLst>
              <a:ext uri="{FF2B5EF4-FFF2-40B4-BE49-F238E27FC236}">
                <a16:creationId xmlns:a16="http://schemas.microsoft.com/office/drawing/2014/main" id="{788E1DCF-E42F-41BB-BC30-905666BA0490}"/>
              </a:ext>
            </a:extLst>
          </p:cNvPr>
          <p:cNvPicPr>
            <a:picLocks noChangeAspect="1"/>
          </p:cNvPicPr>
          <p:nvPr/>
        </p:nvPicPr>
        <p:blipFill>
          <a:blip r:embed="rId4"/>
          <a:stretch>
            <a:fillRect/>
          </a:stretch>
        </p:blipFill>
        <p:spPr>
          <a:xfrm>
            <a:off x="590309" y="2977382"/>
            <a:ext cx="6620719" cy="3215514"/>
          </a:xfrm>
          <a:prstGeom prst="rect">
            <a:avLst/>
          </a:prstGeom>
        </p:spPr>
      </p:pic>
      <p:sp>
        <p:nvSpPr>
          <p:cNvPr id="7" name="TextBox 6">
            <a:extLst>
              <a:ext uri="{FF2B5EF4-FFF2-40B4-BE49-F238E27FC236}">
                <a16:creationId xmlns:a16="http://schemas.microsoft.com/office/drawing/2014/main" id="{7AADF5CB-6BF1-4DC5-BD6D-0A3741D31A3B}"/>
              </a:ext>
            </a:extLst>
          </p:cNvPr>
          <p:cNvSpPr txBox="1"/>
          <p:nvPr/>
        </p:nvSpPr>
        <p:spPr>
          <a:xfrm>
            <a:off x="1909822" y="2792716"/>
            <a:ext cx="659155" cy="369332"/>
          </a:xfrm>
          <a:prstGeom prst="rect">
            <a:avLst/>
          </a:prstGeom>
          <a:noFill/>
        </p:spPr>
        <p:txBody>
          <a:bodyPr wrap="none" rtlCol="0">
            <a:spAutoFit/>
          </a:bodyPr>
          <a:lstStyle/>
          <a:p>
            <a:r>
              <a:rPr lang="en-US" dirty="0"/>
              <a:t>B=10</a:t>
            </a:r>
          </a:p>
        </p:txBody>
      </p:sp>
      <p:sp>
        <p:nvSpPr>
          <p:cNvPr id="9" name="TextBox 8">
            <a:extLst>
              <a:ext uri="{FF2B5EF4-FFF2-40B4-BE49-F238E27FC236}">
                <a16:creationId xmlns:a16="http://schemas.microsoft.com/office/drawing/2014/main" id="{E966D01B-F82E-4254-82A5-513DBBA500AB}"/>
              </a:ext>
            </a:extLst>
          </p:cNvPr>
          <p:cNvSpPr txBox="1"/>
          <p:nvPr/>
        </p:nvSpPr>
        <p:spPr>
          <a:xfrm>
            <a:off x="4710896" y="2465788"/>
            <a:ext cx="2189061" cy="646331"/>
          </a:xfrm>
          <a:prstGeom prst="rect">
            <a:avLst/>
          </a:prstGeom>
          <a:noFill/>
        </p:spPr>
        <p:txBody>
          <a:bodyPr wrap="none" rtlCol="0">
            <a:spAutoFit/>
          </a:bodyPr>
          <a:lstStyle/>
          <a:p>
            <a:r>
              <a:rPr lang="en-US" dirty="0"/>
              <a:t>Bootstrap confidence</a:t>
            </a:r>
          </a:p>
          <a:p>
            <a:r>
              <a:rPr lang="en-US" dirty="0"/>
              <a:t> interval for B=200</a:t>
            </a:r>
          </a:p>
        </p:txBody>
      </p:sp>
      <p:sp>
        <p:nvSpPr>
          <p:cNvPr id="10" name="TextBox 9">
            <a:extLst>
              <a:ext uri="{FF2B5EF4-FFF2-40B4-BE49-F238E27FC236}">
                <a16:creationId xmlns:a16="http://schemas.microsoft.com/office/drawing/2014/main" id="{3899C665-B0DC-4800-A912-782E414EBF31}"/>
              </a:ext>
            </a:extLst>
          </p:cNvPr>
          <p:cNvSpPr txBox="1"/>
          <p:nvPr/>
        </p:nvSpPr>
        <p:spPr>
          <a:xfrm>
            <a:off x="9173349" y="2491103"/>
            <a:ext cx="2060949" cy="646331"/>
          </a:xfrm>
          <a:prstGeom prst="rect">
            <a:avLst/>
          </a:prstGeom>
          <a:noFill/>
        </p:spPr>
        <p:txBody>
          <a:bodyPr wrap="none" rtlCol="0">
            <a:spAutoFit/>
          </a:bodyPr>
          <a:lstStyle/>
          <a:p>
            <a:r>
              <a:rPr lang="en-US" dirty="0"/>
              <a:t>Confidence interval </a:t>
            </a:r>
          </a:p>
          <a:p>
            <a:r>
              <a:rPr lang="en-US" dirty="0"/>
              <a:t>from least square</a:t>
            </a:r>
          </a:p>
        </p:txBody>
      </p:sp>
      <p:cxnSp>
        <p:nvCxnSpPr>
          <p:cNvPr id="12" name="Straight Arrow Connector 11">
            <a:extLst>
              <a:ext uri="{FF2B5EF4-FFF2-40B4-BE49-F238E27FC236}">
                <a16:creationId xmlns:a16="http://schemas.microsoft.com/office/drawing/2014/main" id="{A38A51A7-9384-48EE-B10C-D4BECE411CDC}"/>
              </a:ext>
            </a:extLst>
          </p:cNvPr>
          <p:cNvCxnSpPr>
            <a:cxnSpLocks/>
          </p:cNvCxnSpPr>
          <p:nvPr/>
        </p:nvCxnSpPr>
        <p:spPr>
          <a:xfrm flipH="1">
            <a:off x="7211028" y="3935392"/>
            <a:ext cx="1282018"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EEC26EA-981B-444E-A3FB-BB226C6B9B11}"/>
              </a:ext>
            </a:extLst>
          </p:cNvPr>
          <p:cNvSpPr txBox="1"/>
          <p:nvPr/>
        </p:nvSpPr>
        <p:spPr>
          <a:xfrm>
            <a:off x="7211028" y="3566060"/>
            <a:ext cx="1282018" cy="369332"/>
          </a:xfrm>
          <a:prstGeom prst="rect">
            <a:avLst/>
          </a:prstGeom>
          <a:noFill/>
        </p:spPr>
        <p:txBody>
          <a:bodyPr wrap="none" rtlCol="0">
            <a:spAutoFit/>
          </a:bodyPr>
          <a:lstStyle/>
          <a:p>
            <a:r>
              <a:rPr lang="en-US" dirty="0"/>
              <a:t>Very similar</a:t>
            </a:r>
          </a:p>
        </p:txBody>
      </p:sp>
    </p:spTree>
    <p:extLst>
      <p:ext uri="{BB962C8B-B14F-4D97-AF65-F5344CB8AC3E}">
        <p14:creationId xmlns:p14="http://schemas.microsoft.com/office/powerpoint/2010/main" val="2413841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757E5D7B-38FC-440C-8A04-8FD7F47BE8C4}"/>
              </a:ext>
            </a:extLst>
          </p:cNvPr>
          <p:cNvSpPr txBox="1"/>
          <p:nvPr/>
        </p:nvSpPr>
        <p:spPr>
          <a:xfrm>
            <a:off x="426128" y="1041721"/>
            <a:ext cx="6354501" cy="369332"/>
          </a:xfrm>
          <a:prstGeom prst="rect">
            <a:avLst/>
          </a:prstGeom>
          <a:noFill/>
        </p:spPr>
        <p:txBody>
          <a:bodyPr wrap="square" rtlCol="0">
            <a:spAutoFit/>
          </a:bodyPr>
          <a:lstStyle/>
          <a:p>
            <a:r>
              <a:rPr lang="en-US" b="1" dirty="0"/>
              <a:t>Relationship between bootstring and least square estimates</a:t>
            </a:r>
          </a:p>
        </p:txBody>
      </p:sp>
      <p:sp>
        <p:nvSpPr>
          <p:cNvPr id="3" name="Rectangle 2">
            <a:extLst>
              <a:ext uri="{FF2B5EF4-FFF2-40B4-BE49-F238E27FC236}">
                <a16:creationId xmlns:a16="http://schemas.microsoft.com/office/drawing/2014/main" id="{1738C9EF-F322-4EDB-9CEC-86453F26AE53}"/>
              </a:ext>
            </a:extLst>
          </p:cNvPr>
          <p:cNvSpPr/>
          <p:nvPr/>
        </p:nvSpPr>
        <p:spPr>
          <a:xfrm>
            <a:off x="426128" y="1689293"/>
            <a:ext cx="10333608" cy="1477328"/>
          </a:xfrm>
          <a:prstGeom prst="rect">
            <a:avLst/>
          </a:prstGeom>
        </p:spPr>
        <p:txBody>
          <a:bodyPr wrap="square">
            <a:spAutoFit/>
          </a:bodyPr>
          <a:lstStyle/>
          <a:p>
            <a:r>
              <a:rPr lang="en-US" dirty="0"/>
              <a:t>The bootstrap method described above, in which we sample with replacement from the training data, is called the</a:t>
            </a:r>
            <a:r>
              <a:rPr lang="en-US" b="1" dirty="0"/>
              <a:t> nonparametric </a:t>
            </a:r>
            <a:r>
              <a:rPr lang="en-US" dirty="0"/>
              <a:t>bootstrap. This really means that the method is “model-free“</a:t>
            </a:r>
          </a:p>
          <a:p>
            <a:endParaRPr lang="en-US" dirty="0"/>
          </a:p>
          <a:p>
            <a:r>
              <a:rPr lang="en-US" dirty="0"/>
              <a:t>On the other hand we have a </a:t>
            </a:r>
            <a:r>
              <a:rPr lang="en-US" b="1" dirty="0"/>
              <a:t>parametric </a:t>
            </a:r>
            <a:r>
              <a:rPr lang="en-US" dirty="0"/>
              <a:t>bootstrapping and as sampling goes to infinity it can be proven the confidence interval is exactly the least square estimate.  </a:t>
            </a:r>
          </a:p>
        </p:txBody>
      </p:sp>
    </p:spTree>
    <p:extLst>
      <p:ext uri="{BB962C8B-B14F-4D97-AF65-F5344CB8AC3E}">
        <p14:creationId xmlns:p14="http://schemas.microsoft.com/office/powerpoint/2010/main" val="7296209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79A4BB88-8867-406B-A6BF-F85349BB7415}"/>
              </a:ext>
            </a:extLst>
          </p:cNvPr>
          <p:cNvSpPr/>
          <p:nvPr/>
        </p:nvSpPr>
        <p:spPr>
          <a:xfrm>
            <a:off x="689634" y="1114592"/>
            <a:ext cx="3142014" cy="369332"/>
          </a:xfrm>
          <a:prstGeom prst="rect">
            <a:avLst/>
          </a:prstGeom>
        </p:spPr>
        <p:txBody>
          <a:bodyPr wrap="none">
            <a:spAutoFit/>
          </a:bodyPr>
          <a:lstStyle/>
          <a:p>
            <a:r>
              <a:rPr lang="en-US" b="1" dirty="0"/>
              <a:t>Maximum Likelihood Inference</a:t>
            </a:r>
          </a:p>
        </p:txBody>
      </p:sp>
      <p:sp>
        <p:nvSpPr>
          <p:cNvPr id="3" name="Rectangle 2">
            <a:extLst>
              <a:ext uri="{FF2B5EF4-FFF2-40B4-BE49-F238E27FC236}">
                <a16:creationId xmlns:a16="http://schemas.microsoft.com/office/drawing/2014/main" id="{77BCA12C-CB2D-498B-8728-E16389772631}"/>
              </a:ext>
            </a:extLst>
          </p:cNvPr>
          <p:cNvSpPr/>
          <p:nvPr/>
        </p:nvSpPr>
        <p:spPr>
          <a:xfrm>
            <a:off x="941032" y="1740419"/>
            <a:ext cx="9818703" cy="369332"/>
          </a:xfrm>
          <a:prstGeom prst="rect">
            <a:avLst/>
          </a:prstGeom>
        </p:spPr>
        <p:txBody>
          <a:bodyPr wrap="square">
            <a:spAutoFit/>
          </a:bodyPr>
          <a:lstStyle/>
          <a:p>
            <a:r>
              <a:rPr lang="en-US" dirty="0"/>
              <a:t>We begin by specifying a probability density or probability mass function for our observations:</a:t>
            </a:r>
          </a:p>
        </p:txBody>
      </p:sp>
      <p:pic>
        <p:nvPicPr>
          <p:cNvPr id="4" name="Picture 3">
            <a:extLst>
              <a:ext uri="{FF2B5EF4-FFF2-40B4-BE49-F238E27FC236}">
                <a16:creationId xmlns:a16="http://schemas.microsoft.com/office/drawing/2014/main" id="{4FB70DF8-B940-4F42-B4B5-0ECFC3751E7C}"/>
              </a:ext>
            </a:extLst>
          </p:cNvPr>
          <p:cNvPicPr>
            <a:picLocks noChangeAspect="1"/>
          </p:cNvPicPr>
          <p:nvPr/>
        </p:nvPicPr>
        <p:blipFill>
          <a:blip r:embed="rId2"/>
          <a:stretch>
            <a:fillRect/>
          </a:stretch>
        </p:blipFill>
        <p:spPr>
          <a:xfrm>
            <a:off x="5095247" y="2137801"/>
            <a:ext cx="1510272" cy="456889"/>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8CE7C92-2870-4CDB-9AC3-A10EC72C2C4A}"/>
                  </a:ext>
                </a:extLst>
              </p:cNvPr>
              <p:cNvSpPr txBox="1"/>
              <p:nvPr/>
            </p:nvSpPr>
            <p:spPr>
              <a:xfrm>
                <a:off x="1377387" y="2997843"/>
                <a:ext cx="9785949" cy="669992"/>
              </a:xfrm>
              <a:prstGeom prst="rect">
                <a:avLst/>
              </a:prstGeom>
              <a:noFill/>
            </p:spPr>
            <p:txBody>
              <a:bodyPr wrap="none" rtlCol="0">
                <a:spAutoFit/>
              </a:bodyPr>
              <a:lstStyle/>
              <a:p>
                <a:r>
                  <a:rPr lang="en-US" dirty="0"/>
                  <a:t>Where </a:t>
                </a:r>
                <a:r>
                  <a:rPr lang="el-GR" dirty="0"/>
                  <a:t>θ</a:t>
                </a:r>
                <a:r>
                  <a:rPr lang="en-US" dirty="0"/>
                  <a:t> is the one or more unknown parameters for Z. For example if Z has a normal distribution with</a:t>
                </a:r>
              </a:p>
              <a:p>
                <a:r>
                  <a:rPr lang="en-US" dirty="0"/>
                  <a:t>mean µ and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r>
                  <a:rPr lang="en-US" dirty="0"/>
                  <a:t>and:</a:t>
                </a:r>
              </a:p>
            </p:txBody>
          </p:sp>
        </mc:Choice>
        <mc:Fallback>
          <p:sp>
            <p:nvSpPr>
              <p:cNvPr id="6" name="TextBox 5">
                <a:extLst>
                  <a:ext uri="{FF2B5EF4-FFF2-40B4-BE49-F238E27FC236}">
                    <a16:creationId xmlns:a16="http://schemas.microsoft.com/office/drawing/2014/main" id="{38CE7C92-2870-4CDB-9AC3-A10EC72C2C4A}"/>
                  </a:ext>
                </a:extLst>
              </p:cNvPr>
              <p:cNvSpPr txBox="1">
                <a:spLocks noRot="1" noChangeAspect="1" noMove="1" noResize="1" noEditPoints="1" noAdjustHandles="1" noChangeArrowheads="1" noChangeShapeType="1" noTextEdit="1"/>
              </p:cNvSpPr>
              <p:nvPr/>
            </p:nvSpPr>
            <p:spPr>
              <a:xfrm>
                <a:off x="1377387" y="2997843"/>
                <a:ext cx="9785949" cy="669992"/>
              </a:xfrm>
              <a:prstGeom prst="rect">
                <a:avLst/>
              </a:prstGeom>
              <a:blipFill>
                <a:blip r:embed="rId3"/>
                <a:stretch>
                  <a:fillRect l="-561" t="-5455" b="-100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4775D4B-BCBC-41E8-954A-5CCDAC65D1D9}"/>
              </a:ext>
            </a:extLst>
          </p:cNvPr>
          <p:cNvPicPr>
            <a:picLocks noChangeAspect="1"/>
          </p:cNvPicPr>
          <p:nvPr/>
        </p:nvPicPr>
        <p:blipFill>
          <a:blip r:embed="rId4"/>
          <a:stretch>
            <a:fillRect/>
          </a:stretch>
        </p:blipFill>
        <p:spPr>
          <a:xfrm>
            <a:off x="4018103" y="3667835"/>
            <a:ext cx="3887406" cy="894618"/>
          </a:xfrm>
          <a:prstGeom prst="rect">
            <a:avLst/>
          </a:prstGeom>
        </p:spPr>
      </p:pic>
      <p:sp>
        <p:nvSpPr>
          <p:cNvPr id="9" name="Rectangle 8">
            <a:extLst>
              <a:ext uri="{FF2B5EF4-FFF2-40B4-BE49-F238E27FC236}">
                <a16:creationId xmlns:a16="http://schemas.microsoft.com/office/drawing/2014/main" id="{C57AD547-588D-4402-B3B3-5D1FD48D5930}"/>
              </a:ext>
            </a:extLst>
          </p:cNvPr>
          <p:cNvSpPr/>
          <p:nvPr/>
        </p:nvSpPr>
        <p:spPr>
          <a:xfrm>
            <a:off x="899339" y="4644386"/>
            <a:ext cx="5371022" cy="369332"/>
          </a:xfrm>
          <a:prstGeom prst="rect">
            <a:avLst/>
          </a:prstGeom>
        </p:spPr>
        <p:txBody>
          <a:bodyPr wrap="none">
            <a:spAutoFit/>
          </a:bodyPr>
          <a:lstStyle/>
          <a:p>
            <a:r>
              <a:rPr lang="en-US" dirty="0"/>
              <a:t>Maximum likelihood is based on the </a:t>
            </a:r>
            <a:r>
              <a:rPr lang="en-US" b="1" dirty="0"/>
              <a:t>likelihood function</a:t>
            </a:r>
          </a:p>
        </p:txBody>
      </p:sp>
      <p:pic>
        <p:nvPicPr>
          <p:cNvPr id="10" name="Picture 9">
            <a:extLst>
              <a:ext uri="{FF2B5EF4-FFF2-40B4-BE49-F238E27FC236}">
                <a16:creationId xmlns:a16="http://schemas.microsoft.com/office/drawing/2014/main" id="{70B7F14F-2E13-456F-AA18-FD4B40C2485D}"/>
              </a:ext>
            </a:extLst>
          </p:cNvPr>
          <p:cNvPicPr>
            <a:picLocks noChangeAspect="1"/>
          </p:cNvPicPr>
          <p:nvPr/>
        </p:nvPicPr>
        <p:blipFill>
          <a:blip r:embed="rId5"/>
          <a:stretch>
            <a:fillRect/>
          </a:stretch>
        </p:blipFill>
        <p:spPr>
          <a:xfrm>
            <a:off x="4249597" y="5180729"/>
            <a:ext cx="2824029" cy="1014264"/>
          </a:xfrm>
          <a:prstGeom prst="rect">
            <a:avLst/>
          </a:prstGeom>
        </p:spPr>
      </p:pic>
      <p:sp>
        <p:nvSpPr>
          <p:cNvPr id="11" name="Rectangle 10">
            <a:extLst>
              <a:ext uri="{FF2B5EF4-FFF2-40B4-BE49-F238E27FC236}">
                <a16:creationId xmlns:a16="http://schemas.microsoft.com/office/drawing/2014/main" id="{3F3458AD-AEA2-4715-A6C5-20FB8872A85E}"/>
              </a:ext>
            </a:extLst>
          </p:cNvPr>
          <p:cNvSpPr/>
          <p:nvPr/>
        </p:nvSpPr>
        <p:spPr>
          <a:xfrm>
            <a:off x="793053" y="6177338"/>
            <a:ext cx="5536772" cy="369332"/>
          </a:xfrm>
          <a:prstGeom prst="rect">
            <a:avLst/>
          </a:prstGeom>
        </p:spPr>
        <p:txBody>
          <a:bodyPr wrap="none">
            <a:spAutoFit/>
          </a:bodyPr>
          <a:lstStyle/>
          <a:p>
            <a:r>
              <a:rPr lang="en-US" dirty="0"/>
              <a:t>the probability of the observed data under the model g</a:t>
            </a:r>
            <a:r>
              <a:rPr lang="el-GR" dirty="0"/>
              <a:t> </a:t>
            </a:r>
            <a:r>
              <a:rPr lang="el-GR" baseline="-25000" dirty="0"/>
              <a:t>θ</a:t>
            </a:r>
            <a:endParaRPr lang="en-US" baseline="-25000" dirty="0"/>
          </a:p>
        </p:txBody>
      </p:sp>
    </p:spTree>
    <p:extLst>
      <p:ext uri="{BB962C8B-B14F-4D97-AF65-F5344CB8AC3E}">
        <p14:creationId xmlns:p14="http://schemas.microsoft.com/office/powerpoint/2010/main" val="41852805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BA63E827-380E-42B6-B44A-58A4AC19CE66}"/>
              </a:ext>
            </a:extLst>
          </p:cNvPr>
          <p:cNvSpPr/>
          <p:nvPr/>
        </p:nvSpPr>
        <p:spPr>
          <a:xfrm>
            <a:off x="941033" y="1253488"/>
            <a:ext cx="3429208" cy="369332"/>
          </a:xfrm>
          <a:prstGeom prst="rect">
            <a:avLst/>
          </a:prstGeom>
        </p:spPr>
        <p:txBody>
          <a:bodyPr wrap="none">
            <a:spAutoFit/>
          </a:bodyPr>
          <a:lstStyle/>
          <a:p>
            <a:r>
              <a:rPr lang="en-US" dirty="0"/>
              <a:t>Denote the logarithm of L(</a:t>
            </a:r>
            <a:r>
              <a:rPr lang="el-GR" dirty="0"/>
              <a:t>θ</a:t>
            </a:r>
            <a:r>
              <a:rPr lang="en-US" dirty="0"/>
              <a:t>;</a:t>
            </a:r>
            <a:r>
              <a:rPr lang="en-US" b="1" dirty="0"/>
              <a:t>Z</a:t>
            </a:r>
            <a:r>
              <a:rPr lang="en-US" dirty="0"/>
              <a:t>) by: </a:t>
            </a:r>
          </a:p>
        </p:txBody>
      </p:sp>
      <p:pic>
        <p:nvPicPr>
          <p:cNvPr id="3" name="Picture 2">
            <a:extLst>
              <a:ext uri="{FF2B5EF4-FFF2-40B4-BE49-F238E27FC236}">
                <a16:creationId xmlns:a16="http://schemas.microsoft.com/office/drawing/2014/main" id="{B92E61F4-E804-46BC-8CA8-F94D7BFB7763}"/>
              </a:ext>
            </a:extLst>
          </p:cNvPr>
          <p:cNvPicPr>
            <a:picLocks noChangeAspect="1"/>
          </p:cNvPicPr>
          <p:nvPr/>
        </p:nvPicPr>
        <p:blipFill>
          <a:blip r:embed="rId2"/>
          <a:stretch>
            <a:fillRect/>
          </a:stretch>
        </p:blipFill>
        <p:spPr>
          <a:xfrm>
            <a:off x="4398467" y="1622820"/>
            <a:ext cx="2850567" cy="1702353"/>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C8320CB6-FF64-48FA-BB6C-B50A70F070EF}"/>
                  </a:ext>
                </a:extLst>
              </p:cNvPr>
              <p:cNvSpPr/>
              <p:nvPr/>
            </p:nvSpPr>
            <p:spPr>
              <a:xfrm>
                <a:off x="941032" y="3538181"/>
                <a:ext cx="9047919" cy="956480"/>
              </a:xfrm>
              <a:prstGeom prst="rect">
                <a:avLst/>
              </a:prstGeom>
            </p:spPr>
            <p:txBody>
              <a:bodyPr wrap="square">
                <a:spAutoFit/>
              </a:bodyPr>
              <a:lstStyle/>
              <a:p>
                <a:r>
                  <a:rPr lang="en-US" dirty="0"/>
                  <a:t>This expression is called the log-likelihood, and each value </a:t>
                </a:r>
                <a14:m>
                  <m:oMath xmlns:m="http://schemas.openxmlformats.org/officeDocument/2006/math">
                    <m:r>
                      <a:rPr lang="en-US" i="1" smtClean="0">
                        <a:latin typeface="Cambria Math" panose="02040503050406030204" pitchFamily="18" charset="0"/>
                        <a:ea typeface="Cambria Math" panose="02040503050406030204" pitchFamily="18" charset="0"/>
                      </a:rPr>
                      <m:t>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𝑧</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r>
                          <a:rPr lang="en-US" b="0" i="0" smtClean="0">
                            <a:latin typeface="Cambria Math" panose="02040503050406030204" pitchFamily="18" charset="0"/>
                            <a:ea typeface="Cambria Math" panose="02040503050406030204" pitchFamily="18" charset="0"/>
                          </a:rPr>
                          <m:t> </m:t>
                        </m:r>
                      </m:fNa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e>
                        </m:d>
                      </m:e>
                    </m:func>
                  </m:oMath>
                </a14:m>
                <a:r>
                  <a:rPr lang="en-US" dirty="0"/>
                  <a:t> is called the log likelihood components. The method of maximum likelihood chooses the value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𝜃</m:t>
                        </m:r>
                      </m:e>
                    </m:acc>
                  </m:oMath>
                </a14:m>
                <a:r>
                  <a:rPr lang="en-US" dirty="0"/>
                  <a:t> to maximize </a:t>
                </a:r>
                <a14:m>
                  <m:oMath xmlns:m="http://schemas.openxmlformats.org/officeDocument/2006/math">
                    <m:r>
                      <a:rPr lang="en-US" i="1">
                        <a:latin typeface="Cambria Math" panose="02040503050406030204" pitchFamily="18" charset="0"/>
                        <a:ea typeface="Cambria Math" panose="02040503050406030204" pitchFamily="18" charset="0"/>
                      </a:rPr>
                      <m:t>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𝑧</m:t>
                            </m:r>
                          </m:e>
                          <m:sub>
                            <m:r>
                              <a:rPr lang="en-US" i="1">
                                <a:latin typeface="Cambria Math" panose="02040503050406030204" pitchFamily="18" charset="0"/>
                                <a:ea typeface="Cambria Math" panose="02040503050406030204" pitchFamily="18" charset="0"/>
                              </a:rPr>
                              <m:t>𝑖</m:t>
                            </m:r>
                          </m:sub>
                        </m:sSub>
                      </m:e>
                    </m:d>
                  </m:oMath>
                </a14:m>
                <a:r>
                  <a:rPr lang="en-US" dirty="0"/>
                  <a:t>.</a:t>
                </a:r>
              </a:p>
            </p:txBody>
          </p:sp>
        </mc:Choice>
        <mc:Fallback>
          <p:sp>
            <p:nvSpPr>
              <p:cNvPr id="4" name="Rectangle 3">
                <a:extLst>
                  <a:ext uri="{FF2B5EF4-FFF2-40B4-BE49-F238E27FC236}">
                    <a16:creationId xmlns:a16="http://schemas.microsoft.com/office/drawing/2014/main" id="{C8320CB6-FF64-48FA-BB6C-B50A70F070EF}"/>
                  </a:ext>
                </a:extLst>
              </p:cNvPr>
              <p:cNvSpPr>
                <a:spLocks noRot="1" noChangeAspect="1" noMove="1" noResize="1" noEditPoints="1" noAdjustHandles="1" noChangeArrowheads="1" noChangeShapeType="1" noTextEdit="1"/>
              </p:cNvSpPr>
              <p:nvPr/>
            </p:nvSpPr>
            <p:spPr>
              <a:xfrm>
                <a:off x="941032" y="3538181"/>
                <a:ext cx="9047919" cy="956480"/>
              </a:xfrm>
              <a:prstGeom prst="rect">
                <a:avLst/>
              </a:prstGeom>
              <a:blipFill>
                <a:blip r:embed="rId3"/>
                <a:stretch>
                  <a:fillRect l="-539" t="-3185" b="-70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D58F2D13-062A-43F5-8591-442D7AFC1AAD}"/>
              </a:ext>
            </a:extLst>
          </p:cNvPr>
          <p:cNvSpPr/>
          <p:nvPr/>
        </p:nvSpPr>
        <p:spPr>
          <a:xfrm>
            <a:off x="941032" y="4707669"/>
            <a:ext cx="6096000" cy="369332"/>
          </a:xfrm>
          <a:prstGeom prst="rect">
            <a:avLst/>
          </a:prstGeom>
        </p:spPr>
        <p:txBody>
          <a:bodyPr>
            <a:spAutoFit/>
          </a:bodyPr>
          <a:lstStyle/>
          <a:p>
            <a:r>
              <a:rPr lang="en-US" dirty="0"/>
              <a:t>The </a:t>
            </a:r>
            <a:r>
              <a:rPr lang="en-US" b="1" dirty="0"/>
              <a:t>score function </a:t>
            </a:r>
            <a:r>
              <a:rPr lang="en-US" dirty="0"/>
              <a:t>is defined by:</a:t>
            </a:r>
          </a:p>
        </p:txBody>
      </p:sp>
      <p:pic>
        <p:nvPicPr>
          <p:cNvPr id="7" name="Picture 6">
            <a:extLst>
              <a:ext uri="{FF2B5EF4-FFF2-40B4-BE49-F238E27FC236}">
                <a16:creationId xmlns:a16="http://schemas.microsoft.com/office/drawing/2014/main" id="{1094F711-B681-4AB2-A2E3-991ACD2FA93F}"/>
              </a:ext>
            </a:extLst>
          </p:cNvPr>
          <p:cNvPicPr>
            <a:picLocks noChangeAspect="1"/>
          </p:cNvPicPr>
          <p:nvPr/>
        </p:nvPicPr>
        <p:blipFill>
          <a:blip r:embed="rId4"/>
          <a:stretch>
            <a:fillRect/>
          </a:stretch>
        </p:blipFill>
        <p:spPr>
          <a:xfrm>
            <a:off x="4558135" y="4892335"/>
            <a:ext cx="2259354" cy="884317"/>
          </a:xfrm>
          <a:prstGeom prst="rect">
            <a:avLst/>
          </a:prstGeom>
        </p:spPr>
      </p:pic>
      <p:pic>
        <p:nvPicPr>
          <p:cNvPr id="10" name="Picture 9">
            <a:extLst>
              <a:ext uri="{FF2B5EF4-FFF2-40B4-BE49-F238E27FC236}">
                <a16:creationId xmlns:a16="http://schemas.microsoft.com/office/drawing/2014/main" id="{363D6EE7-3F43-4735-9E48-5089BC95B3B1}"/>
              </a:ext>
            </a:extLst>
          </p:cNvPr>
          <p:cNvPicPr>
            <a:picLocks noChangeAspect="1"/>
          </p:cNvPicPr>
          <p:nvPr/>
        </p:nvPicPr>
        <p:blipFill>
          <a:blip r:embed="rId5"/>
          <a:stretch>
            <a:fillRect/>
          </a:stretch>
        </p:blipFill>
        <p:spPr>
          <a:xfrm>
            <a:off x="7648172" y="5077001"/>
            <a:ext cx="3005963" cy="463505"/>
          </a:xfrm>
          <a:prstGeom prst="rect">
            <a:avLst/>
          </a:prstGeom>
        </p:spPr>
      </p:pic>
      <p:sp>
        <p:nvSpPr>
          <p:cNvPr id="11" name="TextBox 10">
            <a:extLst>
              <a:ext uri="{FF2B5EF4-FFF2-40B4-BE49-F238E27FC236}">
                <a16:creationId xmlns:a16="http://schemas.microsoft.com/office/drawing/2014/main" id="{35BD1B98-BE46-411A-BCCA-6EBD79710E46}"/>
              </a:ext>
            </a:extLst>
          </p:cNvPr>
          <p:cNvSpPr txBox="1"/>
          <p:nvPr/>
        </p:nvSpPr>
        <p:spPr>
          <a:xfrm>
            <a:off x="7011527" y="5105343"/>
            <a:ext cx="417102" cy="369332"/>
          </a:xfrm>
          <a:prstGeom prst="rect">
            <a:avLst/>
          </a:prstGeom>
          <a:noFill/>
        </p:spPr>
        <p:txBody>
          <a:bodyPr wrap="none" rtlCol="0">
            <a:spAutoFit/>
          </a:bodyPr>
          <a:lstStyle/>
          <a:p>
            <a:r>
              <a:rPr lang="en-US" dirty="0"/>
              <a:t>Or</a:t>
            </a:r>
          </a:p>
        </p:txBody>
      </p:sp>
      <p:pic>
        <p:nvPicPr>
          <p:cNvPr id="14" name="Picture 13">
            <a:extLst>
              <a:ext uri="{FF2B5EF4-FFF2-40B4-BE49-F238E27FC236}">
                <a16:creationId xmlns:a16="http://schemas.microsoft.com/office/drawing/2014/main" id="{CFD5C1D9-3B79-4BA0-B973-B00ED1D8C6E2}"/>
              </a:ext>
            </a:extLst>
          </p:cNvPr>
          <p:cNvPicPr>
            <a:picLocks noChangeAspect="1"/>
          </p:cNvPicPr>
          <p:nvPr/>
        </p:nvPicPr>
        <p:blipFill>
          <a:blip r:embed="rId6"/>
          <a:stretch>
            <a:fillRect/>
          </a:stretch>
        </p:blipFill>
        <p:spPr>
          <a:xfrm>
            <a:off x="4653022" y="5961318"/>
            <a:ext cx="1435261" cy="379364"/>
          </a:xfrm>
          <a:prstGeom prst="rect">
            <a:avLst/>
          </a:prstGeom>
        </p:spPr>
      </p:pic>
    </p:spTree>
    <p:extLst>
      <p:ext uri="{BB962C8B-B14F-4D97-AF65-F5344CB8AC3E}">
        <p14:creationId xmlns:p14="http://schemas.microsoft.com/office/powerpoint/2010/main" val="5385268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EFE2AB49-04DF-419A-8BB0-507BF3815464}"/>
              </a:ext>
            </a:extLst>
          </p:cNvPr>
          <p:cNvSpPr/>
          <p:nvPr/>
        </p:nvSpPr>
        <p:spPr>
          <a:xfrm>
            <a:off x="547868" y="1103415"/>
            <a:ext cx="6096000" cy="369332"/>
          </a:xfrm>
          <a:prstGeom prst="rect">
            <a:avLst/>
          </a:prstGeom>
        </p:spPr>
        <p:txBody>
          <a:bodyPr>
            <a:spAutoFit/>
          </a:bodyPr>
          <a:lstStyle/>
          <a:p>
            <a:r>
              <a:rPr lang="en-US" b="1" dirty="0"/>
              <a:t>The information matrix</a:t>
            </a:r>
          </a:p>
        </p:txBody>
      </p:sp>
      <p:pic>
        <p:nvPicPr>
          <p:cNvPr id="3" name="Picture 2">
            <a:extLst>
              <a:ext uri="{FF2B5EF4-FFF2-40B4-BE49-F238E27FC236}">
                <a16:creationId xmlns:a16="http://schemas.microsoft.com/office/drawing/2014/main" id="{C128E93A-1EDB-46C6-A3FC-372F2CAE7E21}"/>
              </a:ext>
            </a:extLst>
          </p:cNvPr>
          <p:cNvPicPr>
            <a:picLocks noChangeAspect="1"/>
          </p:cNvPicPr>
          <p:nvPr/>
        </p:nvPicPr>
        <p:blipFill>
          <a:blip r:embed="rId3"/>
          <a:stretch>
            <a:fillRect/>
          </a:stretch>
        </p:blipFill>
        <p:spPr>
          <a:xfrm>
            <a:off x="4382371" y="1308066"/>
            <a:ext cx="2350324" cy="1009230"/>
          </a:xfrm>
          <a:prstGeom prst="rect">
            <a:avLst/>
          </a:prstGeom>
        </p:spPr>
      </p:pic>
      <p:sp>
        <p:nvSpPr>
          <p:cNvPr id="4" name="Rectangle 3">
            <a:extLst>
              <a:ext uri="{FF2B5EF4-FFF2-40B4-BE49-F238E27FC236}">
                <a16:creationId xmlns:a16="http://schemas.microsoft.com/office/drawing/2014/main" id="{6EB88EE4-7092-4AD5-AF61-C1ACDF2AD05C}"/>
              </a:ext>
            </a:extLst>
          </p:cNvPr>
          <p:cNvSpPr/>
          <p:nvPr/>
        </p:nvSpPr>
        <p:spPr>
          <a:xfrm>
            <a:off x="547868" y="2521947"/>
            <a:ext cx="4975849" cy="369332"/>
          </a:xfrm>
          <a:prstGeom prst="rect">
            <a:avLst/>
          </a:prstGeom>
        </p:spPr>
        <p:txBody>
          <a:bodyPr wrap="none">
            <a:spAutoFit/>
          </a:bodyPr>
          <a:lstStyle/>
          <a:p>
            <a:r>
              <a:rPr lang="en-US" dirty="0"/>
              <a:t>The </a:t>
            </a:r>
            <a:r>
              <a:rPr lang="en-US" b="1" dirty="0"/>
              <a:t>Fisher information </a:t>
            </a:r>
            <a:r>
              <a:rPr lang="en-US" dirty="0"/>
              <a:t>(or expected information) is</a:t>
            </a:r>
          </a:p>
        </p:txBody>
      </p:sp>
      <p:pic>
        <p:nvPicPr>
          <p:cNvPr id="6" name="Picture 5">
            <a:extLst>
              <a:ext uri="{FF2B5EF4-FFF2-40B4-BE49-F238E27FC236}">
                <a16:creationId xmlns:a16="http://schemas.microsoft.com/office/drawing/2014/main" id="{63965D39-9463-4F04-86BF-4D926F0F788A}"/>
              </a:ext>
            </a:extLst>
          </p:cNvPr>
          <p:cNvPicPr>
            <a:picLocks noChangeAspect="1"/>
          </p:cNvPicPr>
          <p:nvPr/>
        </p:nvPicPr>
        <p:blipFill>
          <a:blip r:embed="rId4"/>
          <a:stretch>
            <a:fillRect/>
          </a:stretch>
        </p:blipFill>
        <p:spPr>
          <a:xfrm>
            <a:off x="4556537" y="3137834"/>
            <a:ext cx="1934359" cy="457324"/>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C180F51-DD87-4FA0-AE2A-557C00095E10}"/>
                  </a:ext>
                </a:extLst>
              </p:cNvPr>
              <p:cNvSpPr/>
              <p:nvPr/>
            </p:nvSpPr>
            <p:spPr>
              <a:xfrm>
                <a:off x="547868" y="3755813"/>
                <a:ext cx="3952492" cy="369332"/>
              </a:xfrm>
              <a:prstGeom prst="rect">
                <a:avLst/>
              </a:prstGeom>
            </p:spPr>
            <p:txBody>
              <a:bodyPr wrap="none">
                <a:spAutoFit/>
              </a:bodyPr>
              <a:lstStyle/>
              <a:p>
                <a:r>
                  <a:rPr lang="en-US" dirty="0">
                    <a:latin typeface="CMR10"/>
                  </a:rPr>
                  <a:t>Finally, let 𝜃</a:t>
                </a:r>
                <a:r>
                  <a:rPr lang="en-US" baseline="-25000" dirty="0">
                    <a:latin typeface="CMR10"/>
                  </a:rPr>
                  <a:t>0 </a:t>
                </a:r>
                <a:r>
                  <a:rPr lang="en-US" dirty="0">
                    <a:latin typeface="CMR10"/>
                  </a:rPr>
                  <a:t>denote the true value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a:t>
                </a:r>
              </a:p>
            </p:txBody>
          </p:sp>
        </mc:Choice>
        <mc:Fallback>
          <p:sp>
            <p:nvSpPr>
              <p:cNvPr id="7" name="Rectangle 6">
                <a:extLst>
                  <a:ext uri="{FF2B5EF4-FFF2-40B4-BE49-F238E27FC236}">
                    <a16:creationId xmlns:a16="http://schemas.microsoft.com/office/drawing/2014/main" id="{1C180F51-DD87-4FA0-AE2A-557C00095E10}"/>
                  </a:ext>
                </a:extLst>
              </p:cNvPr>
              <p:cNvSpPr>
                <a:spLocks noRot="1" noChangeAspect="1" noMove="1" noResize="1" noEditPoints="1" noAdjustHandles="1" noChangeArrowheads="1" noChangeShapeType="1" noTextEdit="1"/>
              </p:cNvSpPr>
              <p:nvPr/>
            </p:nvSpPr>
            <p:spPr>
              <a:xfrm>
                <a:off x="547868" y="3755813"/>
                <a:ext cx="3952492" cy="369332"/>
              </a:xfrm>
              <a:prstGeom prst="rect">
                <a:avLst/>
              </a:prstGeom>
              <a:blipFill>
                <a:blip r:embed="rId5"/>
                <a:stretch>
                  <a:fillRect l="-1389" t="-11475" r="-463" b="-2459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0F76C45-9B5F-48EE-B60D-A9D532ACF069}"/>
              </a:ext>
            </a:extLst>
          </p:cNvPr>
          <p:cNvPicPr>
            <a:picLocks noChangeAspect="1"/>
          </p:cNvPicPr>
          <p:nvPr/>
        </p:nvPicPr>
        <p:blipFill>
          <a:blip r:embed="rId6"/>
          <a:stretch>
            <a:fillRect/>
          </a:stretch>
        </p:blipFill>
        <p:spPr>
          <a:xfrm>
            <a:off x="2677972" y="5380955"/>
            <a:ext cx="7079486" cy="804773"/>
          </a:xfrm>
          <a:prstGeom prst="rect">
            <a:avLst/>
          </a:prstGeom>
        </p:spPr>
      </p:pic>
      <p:sp>
        <p:nvSpPr>
          <p:cNvPr id="10" name="TextBox 9">
            <a:extLst>
              <a:ext uri="{FF2B5EF4-FFF2-40B4-BE49-F238E27FC236}">
                <a16:creationId xmlns:a16="http://schemas.microsoft.com/office/drawing/2014/main" id="{96E5DD4C-E520-4B5F-93DE-DF7E1D3545AD}"/>
              </a:ext>
            </a:extLst>
          </p:cNvPr>
          <p:cNvSpPr txBox="1"/>
          <p:nvPr/>
        </p:nvSpPr>
        <p:spPr>
          <a:xfrm>
            <a:off x="547868" y="4609676"/>
            <a:ext cx="3129831" cy="369332"/>
          </a:xfrm>
          <a:prstGeom prst="rect">
            <a:avLst/>
          </a:prstGeom>
          <a:noFill/>
        </p:spPr>
        <p:txBody>
          <a:bodyPr wrap="none" rtlCol="0">
            <a:spAutoFit/>
          </a:bodyPr>
          <a:lstStyle/>
          <a:p>
            <a:r>
              <a:rPr lang="en-US" dirty="0"/>
              <a:t>Then the confidence interval is:</a:t>
            </a:r>
          </a:p>
        </p:txBody>
      </p:sp>
    </p:spTree>
    <p:extLst>
      <p:ext uri="{BB962C8B-B14F-4D97-AF65-F5344CB8AC3E}">
        <p14:creationId xmlns:p14="http://schemas.microsoft.com/office/powerpoint/2010/main" val="6443112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D2BCB822-FD05-4E99-9BC9-A8BAD742B002}"/>
              </a:ext>
            </a:extLst>
          </p:cNvPr>
          <p:cNvSpPr/>
          <p:nvPr/>
        </p:nvSpPr>
        <p:spPr>
          <a:xfrm>
            <a:off x="426128" y="952547"/>
            <a:ext cx="3844194" cy="369332"/>
          </a:xfrm>
          <a:prstGeom prst="rect">
            <a:avLst/>
          </a:prstGeom>
        </p:spPr>
        <p:txBody>
          <a:bodyPr wrap="none">
            <a:spAutoFit/>
          </a:bodyPr>
          <a:lstStyle/>
          <a:p>
            <a:r>
              <a:rPr lang="en-US" b="1" dirty="0"/>
              <a:t>Bootstrap versus Maximum Likelihood</a:t>
            </a:r>
          </a:p>
        </p:txBody>
      </p:sp>
      <p:sp>
        <p:nvSpPr>
          <p:cNvPr id="3" name="Rectangle 2">
            <a:extLst>
              <a:ext uri="{FF2B5EF4-FFF2-40B4-BE49-F238E27FC236}">
                <a16:creationId xmlns:a16="http://schemas.microsoft.com/office/drawing/2014/main" id="{07426999-5FB5-4CD9-B166-DB9320674DDA}"/>
              </a:ext>
            </a:extLst>
          </p:cNvPr>
          <p:cNvSpPr/>
          <p:nvPr/>
        </p:nvSpPr>
        <p:spPr>
          <a:xfrm>
            <a:off x="1222322" y="2529878"/>
            <a:ext cx="9537414" cy="1200329"/>
          </a:xfrm>
          <a:prstGeom prst="rect">
            <a:avLst/>
          </a:prstGeom>
        </p:spPr>
        <p:txBody>
          <a:bodyPr wrap="square">
            <a:spAutoFit/>
          </a:bodyPr>
          <a:lstStyle/>
          <a:p>
            <a:r>
              <a:rPr lang="en-US" dirty="0"/>
              <a:t>In essence the bootstrap is a computer implementation of nonparametric or parametric maximum likelihood. The advantage of the bootstrap over the maximum likelihood formula is that it allows us to compute maximum likelihood estimates of standard errors and other quantities in settings where</a:t>
            </a:r>
          </a:p>
          <a:p>
            <a:r>
              <a:rPr lang="en-US" dirty="0"/>
              <a:t>no formulas are available.</a:t>
            </a:r>
          </a:p>
        </p:txBody>
      </p:sp>
    </p:spTree>
    <p:extLst>
      <p:ext uri="{BB962C8B-B14F-4D97-AF65-F5344CB8AC3E}">
        <p14:creationId xmlns:p14="http://schemas.microsoft.com/office/powerpoint/2010/main" val="2593730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E448E95A-BE3C-4AD2-9046-6371152F5B09}"/>
              </a:ext>
            </a:extLst>
          </p:cNvPr>
          <p:cNvSpPr/>
          <p:nvPr/>
        </p:nvSpPr>
        <p:spPr>
          <a:xfrm>
            <a:off x="426128" y="1010420"/>
            <a:ext cx="1941237" cy="369332"/>
          </a:xfrm>
          <a:prstGeom prst="rect">
            <a:avLst/>
          </a:prstGeom>
        </p:spPr>
        <p:txBody>
          <a:bodyPr wrap="none">
            <a:spAutoFit/>
          </a:bodyPr>
          <a:lstStyle/>
          <a:p>
            <a:r>
              <a:rPr lang="en-US" b="1" dirty="0"/>
              <a:t>Bayesian Methods</a:t>
            </a:r>
          </a:p>
        </p:txBody>
      </p:sp>
      <p:pic>
        <p:nvPicPr>
          <p:cNvPr id="3" name="Picture 2">
            <a:extLst>
              <a:ext uri="{FF2B5EF4-FFF2-40B4-BE49-F238E27FC236}">
                <a16:creationId xmlns:a16="http://schemas.microsoft.com/office/drawing/2014/main" id="{7AF77E40-13C2-4E8A-BFA9-766A5A0B7D2F}"/>
              </a:ext>
            </a:extLst>
          </p:cNvPr>
          <p:cNvPicPr>
            <a:picLocks noChangeAspect="1"/>
          </p:cNvPicPr>
          <p:nvPr/>
        </p:nvPicPr>
        <p:blipFill>
          <a:blip r:embed="rId2"/>
          <a:stretch>
            <a:fillRect/>
          </a:stretch>
        </p:blipFill>
        <p:spPr>
          <a:xfrm>
            <a:off x="3225720" y="3006704"/>
            <a:ext cx="6134100" cy="1400175"/>
          </a:xfrm>
          <a:prstGeom prst="rect">
            <a:avLst/>
          </a:prstGeom>
        </p:spPr>
      </p:pic>
      <p:sp>
        <p:nvSpPr>
          <p:cNvPr id="7" name="TextBox 6">
            <a:extLst>
              <a:ext uri="{FF2B5EF4-FFF2-40B4-BE49-F238E27FC236}">
                <a16:creationId xmlns:a16="http://schemas.microsoft.com/office/drawing/2014/main" id="{CEE2F019-7670-4115-BB90-6758BAEA452E}"/>
              </a:ext>
            </a:extLst>
          </p:cNvPr>
          <p:cNvSpPr txBox="1"/>
          <p:nvPr/>
        </p:nvSpPr>
        <p:spPr>
          <a:xfrm>
            <a:off x="2588853" y="1658998"/>
            <a:ext cx="4352081" cy="646331"/>
          </a:xfrm>
          <a:prstGeom prst="rect">
            <a:avLst/>
          </a:prstGeom>
          <a:noFill/>
        </p:spPr>
        <p:txBody>
          <a:bodyPr wrap="square" rtlCol="0">
            <a:spAutoFit/>
          </a:bodyPr>
          <a:lstStyle/>
          <a:p>
            <a:r>
              <a:rPr lang="en-US" dirty="0"/>
              <a:t>sampling model (density or probability mass function; likelihood)</a:t>
            </a:r>
          </a:p>
        </p:txBody>
      </p:sp>
      <p:sp>
        <p:nvSpPr>
          <p:cNvPr id="9" name="Rectangle 8">
            <a:extLst>
              <a:ext uri="{FF2B5EF4-FFF2-40B4-BE49-F238E27FC236}">
                <a16:creationId xmlns:a16="http://schemas.microsoft.com/office/drawing/2014/main" id="{2CD57EAC-A961-4676-BC6D-7009362B0EBB}"/>
              </a:ext>
            </a:extLst>
          </p:cNvPr>
          <p:cNvSpPr/>
          <p:nvPr/>
        </p:nvSpPr>
        <p:spPr>
          <a:xfrm>
            <a:off x="7624557" y="1797498"/>
            <a:ext cx="3596818" cy="369332"/>
          </a:xfrm>
          <a:prstGeom prst="rect">
            <a:avLst/>
          </a:prstGeom>
        </p:spPr>
        <p:txBody>
          <a:bodyPr wrap="none">
            <a:spAutoFit/>
          </a:bodyPr>
          <a:lstStyle/>
          <a:p>
            <a:r>
              <a:rPr lang="en-US" dirty="0">
                <a:latin typeface="CMR10"/>
              </a:rPr>
              <a:t>prior distribution for the parameters</a:t>
            </a:r>
            <a:endParaRPr lang="en-US" dirty="0"/>
          </a:p>
        </p:txBody>
      </p:sp>
      <p:sp>
        <p:nvSpPr>
          <p:cNvPr id="10" name="Rectangle 9">
            <a:extLst>
              <a:ext uri="{FF2B5EF4-FFF2-40B4-BE49-F238E27FC236}">
                <a16:creationId xmlns:a16="http://schemas.microsoft.com/office/drawing/2014/main" id="{A3D48C90-57D3-4B20-88AA-95FD82881A3C}"/>
              </a:ext>
            </a:extLst>
          </p:cNvPr>
          <p:cNvSpPr/>
          <p:nvPr/>
        </p:nvSpPr>
        <p:spPr>
          <a:xfrm>
            <a:off x="406461" y="3706791"/>
            <a:ext cx="2182392" cy="369332"/>
          </a:xfrm>
          <a:prstGeom prst="rect">
            <a:avLst/>
          </a:prstGeom>
        </p:spPr>
        <p:txBody>
          <a:bodyPr wrap="none">
            <a:spAutoFit/>
          </a:bodyPr>
          <a:lstStyle/>
          <a:p>
            <a:r>
              <a:rPr lang="en-US" dirty="0">
                <a:latin typeface="CMR10"/>
              </a:rPr>
              <a:t>posterior distribution</a:t>
            </a:r>
            <a:endParaRPr lang="en-US" dirty="0"/>
          </a:p>
        </p:txBody>
      </p:sp>
      <p:cxnSp>
        <p:nvCxnSpPr>
          <p:cNvPr id="12" name="Straight Arrow Connector 11">
            <a:extLst>
              <a:ext uri="{FF2B5EF4-FFF2-40B4-BE49-F238E27FC236}">
                <a16:creationId xmlns:a16="http://schemas.microsoft.com/office/drawing/2014/main" id="{E7555B69-5412-4E99-A767-063F42CF01FA}"/>
              </a:ext>
            </a:extLst>
          </p:cNvPr>
          <p:cNvCxnSpPr/>
          <p:nvPr/>
        </p:nvCxnSpPr>
        <p:spPr>
          <a:xfrm flipH="1">
            <a:off x="2588853" y="3605605"/>
            <a:ext cx="513162" cy="10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2CCE35-4C5C-45CB-9D87-905FF5AC7A7E}"/>
              </a:ext>
            </a:extLst>
          </p:cNvPr>
          <p:cNvCxnSpPr/>
          <p:nvPr/>
        </p:nvCxnSpPr>
        <p:spPr>
          <a:xfrm flipH="1" flipV="1">
            <a:off x="5497975" y="2083357"/>
            <a:ext cx="486136" cy="87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BEAD28-CC9B-406C-A60D-C5B046B88574}"/>
              </a:ext>
            </a:extLst>
          </p:cNvPr>
          <p:cNvCxnSpPr/>
          <p:nvPr/>
        </p:nvCxnSpPr>
        <p:spPr>
          <a:xfrm flipV="1">
            <a:off x="8067554" y="2219962"/>
            <a:ext cx="520861" cy="925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C1F5320-5901-46D0-A4FA-3D0B8064DAD2}"/>
              </a:ext>
            </a:extLst>
          </p:cNvPr>
          <p:cNvSpPr/>
          <p:nvPr/>
        </p:nvSpPr>
        <p:spPr>
          <a:xfrm>
            <a:off x="2783703" y="4458116"/>
            <a:ext cx="7018134" cy="369332"/>
          </a:xfrm>
          <a:prstGeom prst="rect">
            <a:avLst/>
          </a:prstGeom>
        </p:spPr>
        <p:txBody>
          <a:bodyPr wrap="square">
            <a:spAutoFit/>
          </a:bodyPr>
          <a:lstStyle/>
          <a:p>
            <a:r>
              <a:rPr lang="en-US" i="1" dirty="0">
                <a:latin typeface="CMR10"/>
              </a:rPr>
              <a:t>which represents our updated knowledge about </a:t>
            </a:r>
            <a:r>
              <a:rPr lang="en-US" i="1" dirty="0">
                <a:latin typeface="CMMI10"/>
              </a:rPr>
              <a:t> </a:t>
            </a:r>
            <a:r>
              <a:rPr lang="en-US" i="1" dirty="0">
                <a:latin typeface="CMR10"/>
              </a:rPr>
              <a:t>after we see the data</a:t>
            </a:r>
            <a:endParaRPr lang="en-US" i="1" dirty="0"/>
          </a:p>
        </p:txBody>
      </p:sp>
      <p:sp>
        <p:nvSpPr>
          <p:cNvPr id="18" name="TextBox 17">
            <a:extLst>
              <a:ext uri="{FF2B5EF4-FFF2-40B4-BE49-F238E27FC236}">
                <a16:creationId xmlns:a16="http://schemas.microsoft.com/office/drawing/2014/main" id="{1F0FF480-1E63-4465-88F4-FF2F9E59690F}"/>
              </a:ext>
            </a:extLst>
          </p:cNvPr>
          <p:cNvSpPr txBox="1"/>
          <p:nvPr/>
        </p:nvSpPr>
        <p:spPr>
          <a:xfrm>
            <a:off x="914267" y="5337823"/>
            <a:ext cx="8814336" cy="1200329"/>
          </a:xfrm>
          <a:prstGeom prst="rect">
            <a:avLst/>
          </a:prstGeom>
          <a:noFill/>
        </p:spPr>
        <p:txBody>
          <a:bodyPr wrap="none" rtlCol="0">
            <a:spAutoFit/>
          </a:bodyPr>
          <a:lstStyle/>
          <a:p>
            <a:r>
              <a:rPr lang="en-US" dirty="0"/>
              <a:t>The goal of Bayesian approaches is to maximize the likelihood function. Different algorithm: </a:t>
            </a:r>
          </a:p>
          <a:p>
            <a:r>
              <a:rPr lang="en-US" dirty="0"/>
              <a:t>	- Gibbs sampling</a:t>
            </a:r>
          </a:p>
          <a:p>
            <a:r>
              <a:rPr lang="en-US" dirty="0"/>
              <a:t>	- EM algorithm</a:t>
            </a:r>
          </a:p>
          <a:p>
            <a:r>
              <a:rPr lang="en-US" dirty="0"/>
              <a:t>	- MCMC</a:t>
            </a:r>
          </a:p>
        </p:txBody>
      </p:sp>
    </p:spTree>
    <p:extLst>
      <p:ext uri="{BB962C8B-B14F-4D97-AF65-F5344CB8AC3E}">
        <p14:creationId xmlns:p14="http://schemas.microsoft.com/office/powerpoint/2010/main" val="3152019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Linear methods for regression – Least square the simplest approach </a:t>
            </a:r>
          </a:p>
        </p:txBody>
      </p:sp>
      <p:pic>
        <p:nvPicPr>
          <p:cNvPr id="2" name="Picture 1">
            <a:extLst>
              <a:ext uri="{FF2B5EF4-FFF2-40B4-BE49-F238E27FC236}">
                <a16:creationId xmlns:a16="http://schemas.microsoft.com/office/drawing/2014/main" id="{4095EEAA-978E-4E75-B16F-C284557E58E3}"/>
              </a:ext>
            </a:extLst>
          </p:cNvPr>
          <p:cNvPicPr>
            <a:picLocks noChangeAspect="1"/>
          </p:cNvPicPr>
          <p:nvPr/>
        </p:nvPicPr>
        <p:blipFill>
          <a:blip r:embed="rId2"/>
          <a:stretch>
            <a:fillRect/>
          </a:stretch>
        </p:blipFill>
        <p:spPr>
          <a:xfrm>
            <a:off x="708092" y="1706189"/>
            <a:ext cx="3086100" cy="676275"/>
          </a:xfrm>
          <a:prstGeom prst="rect">
            <a:avLst/>
          </a:prstGeom>
        </p:spPr>
      </p:pic>
      <p:pic>
        <p:nvPicPr>
          <p:cNvPr id="3" name="Picture 2">
            <a:extLst>
              <a:ext uri="{FF2B5EF4-FFF2-40B4-BE49-F238E27FC236}">
                <a16:creationId xmlns:a16="http://schemas.microsoft.com/office/drawing/2014/main" id="{C2CA4E86-CF90-45AC-9B05-22F6BFD74726}"/>
              </a:ext>
            </a:extLst>
          </p:cNvPr>
          <p:cNvPicPr>
            <a:picLocks noChangeAspect="1"/>
          </p:cNvPicPr>
          <p:nvPr/>
        </p:nvPicPr>
        <p:blipFill>
          <a:blip r:embed="rId3"/>
          <a:stretch>
            <a:fillRect/>
          </a:stretch>
        </p:blipFill>
        <p:spPr>
          <a:xfrm>
            <a:off x="708092" y="2306251"/>
            <a:ext cx="3771900" cy="1057275"/>
          </a:xfrm>
          <a:prstGeom prst="rect">
            <a:avLst/>
          </a:prstGeom>
        </p:spPr>
      </p:pic>
      <p:sp>
        <p:nvSpPr>
          <p:cNvPr id="4" name="TextBox 3">
            <a:extLst>
              <a:ext uri="{FF2B5EF4-FFF2-40B4-BE49-F238E27FC236}">
                <a16:creationId xmlns:a16="http://schemas.microsoft.com/office/drawing/2014/main" id="{3DA80C72-476B-4864-B241-AF811453C760}"/>
              </a:ext>
            </a:extLst>
          </p:cNvPr>
          <p:cNvSpPr txBox="1"/>
          <p:nvPr/>
        </p:nvSpPr>
        <p:spPr>
          <a:xfrm>
            <a:off x="559543" y="1037040"/>
            <a:ext cx="467900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Draw inferences about the parameters:</a:t>
            </a:r>
          </a:p>
        </p:txBody>
      </p:sp>
      <p:pic>
        <p:nvPicPr>
          <p:cNvPr id="6" name="Picture 5">
            <a:extLst>
              <a:ext uri="{FF2B5EF4-FFF2-40B4-BE49-F238E27FC236}">
                <a16:creationId xmlns:a16="http://schemas.microsoft.com/office/drawing/2014/main" id="{522468BF-7F23-4A2F-BD0C-2F7FB2C034E7}"/>
              </a:ext>
            </a:extLst>
          </p:cNvPr>
          <p:cNvPicPr>
            <a:picLocks noChangeAspect="1"/>
          </p:cNvPicPr>
          <p:nvPr/>
        </p:nvPicPr>
        <p:blipFill>
          <a:blip r:embed="rId4"/>
          <a:stretch>
            <a:fillRect/>
          </a:stretch>
        </p:blipFill>
        <p:spPr>
          <a:xfrm>
            <a:off x="559543" y="4642187"/>
            <a:ext cx="3781425" cy="1638300"/>
          </a:xfrm>
          <a:prstGeom prst="rect">
            <a:avLst/>
          </a:prstGeom>
        </p:spPr>
      </p:pic>
      <p:sp>
        <p:nvSpPr>
          <p:cNvPr id="7" name="TextBox 6">
            <a:extLst>
              <a:ext uri="{FF2B5EF4-FFF2-40B4-BE49-F238E27FC236}">
                <a16:creationId xmlns:a16="http://schemas.microsoft.com/office/drawing/2014/main" id="{50E18E7A-9200-4D4C-8732-083EF3B8FB65}"/>
              </a:ext>
            </a:extLst>
          </p:cNvPr>
          <p:cNvSpPr txBox="1"/>
          <p:nvPr/>
        </p:nvSpPr>
        <p:spPr>
          <a:xfrm>
            <a:off x="593590" y="3696160"/>
            <a:ext cx="436771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Assume the linear model is correct and also the deviation of Y around its expectation, E(Y|X), are additive and Gaussian. </a:t>
            </a:r>
          </a:p>
        </p:txBody>
      </p:sp>
      <p:pic>
        <p:nvPicPr>
          <p:cNvPr id="9" name="Picture 8">
            <a:extLst>
              <a:ext uri="{FF2B5EF4-FFF2-40B4-BE49-F238E27FC236}">
                <a16:creationId xmlns:a16="http://schemas.microsoft.com/office/drawing/2014/main" id="{5AB85891-8FBC-43FD-A158-CBB5C9D1341B}"/>
              </a:ext>
            </a:extLst>
          </p:cNvPr>
          <p:cNvPicPr>
            <a:picLocks noChangeAspect="1"/>
          </p:cNvPicPr>
          <p:nvPr/>
        </p:nvPicPr>
        <p:blipFill>
          <a:blip r:embed="rId5"/>
          <a:stretch>
            <a:fillRect/>
          </a:stretch>
        </p:blipFill>
        <p:spPr>
          <a:xfrm>
            <a:off x="603115" y="6307980"/>
            <a:ext cx="1666875" cy="419100"/>
          </a:xfrm>
          <a:prstGeom prst="rect">
            <a:avLst/>
          </a:prstGeom>
        </p:spPr>
      </p:pic>
      <p:pic>
        <p:nvPicPr>
          <p:cNvPr id="10" name="Picture 9">
            <a:extLst>
              <a:ext uri="{FF2B5EF4-FFF2-40B4-BE49-F238E27FC236}">
                <a16:creationId xmlns:a16="http://schemas.microsoft.com/office/drawing/2014/main" id="{6536796D-80F5-429B-8076-296FA5BD8FE0}"/>
              </a:ext>
            </a:extLst>
          </p:cNvPr>
          <p:cNvPicPr>
            <a:picLocks noChangeAspect="1"/>
          </p:cNvPicPr>
          <p:nvPr/>
        </p:nvPicPr>
        <p:blipFill>
          <a:blip r:embed="rId6"/>
          <a:stretch>
            <a:fillRect/>
          </a:stretch>
        </p:blipFill>
        <p:spPr>
          <a:xfrm>
            <a:off x="7252477" y="3165823"/>
            <a:ext cx="2856723" cy="597714"/>
          </a:xfrm>
          <a:prstGeom prst="rect">
            <a:avLst/>
          </a:prstGeom>
        </p:spPr>
      </p:pic>
      <p:sp>
        <p:nvSpPr>
          <p:cNvPr id="11" name="TextBox 10">
            <a:extLst>
              <a:ext uri="{FF2B5EF4-FFF2-40B4-BE49-F238E27FC236}">
                <a16:creationId xmlns:a16="http://schemas.microsoft.com/office/drawing/2014/main" id="{49E0BCAE-F2F6-4B20-9F04-3D02904358BB}"/>
              </a:ext>
            </a:extLst>
          </p:cNvPr>
          <p:cNvSpPr txBox="1"/>
          <p:nvPr/>
        </p:nvSpPr>
        <p:spPr>
          <a:xfrm>
            <a:off x="6557092" y="3874575"/>
            <a:ext cx="519802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a multivariate normal distribution with mean vector and variance–covariance matrix as shown.</a:t>
            </a:r>
          </a:p>
        </p:txBody>
      </p:sp>
      <p:sp>
        <p:nvSpPr>
          <p:cNvPr id="12" name="TextBox 11">
            <a:extLst>
              <a:ext uri="{FF2B5EF4-FFF2-40B4-BE49-F238E27FC236}">
                <a16:creationId xmlns:a16="http://schemas.microsoft.com/office/drawing/2014/main" id="{0E2EC9F7-A4BB-4150-A2E5-05BB491A464F}"/>
              </a:ext>
            </a:extLst>
          </p:cNvPr>
          <p:cNvSpPr txBox="1"/>
          <p:nvPr/>
        </p:nvSpPr>
        <p:spPr>
          <a:xfrm>
            <a:off x="3794192" y="1869406"/>
            <a:ext cx="184785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Var-</a:t>
            </a:r>
            <a:r>
              <a:rPr lang="en-US" dirty="0" err="1">
                <a:latin typeface="Times New Roman" panose="02020603050405020304" pitchFamily="18" charset="0"/>
                <a:cs typeface="Times New Roman" panose="02020603050405020304" pitchFamily="18" charset="0"/>
              </a:rPr>
              <a:t>Cov</a:t>
            </a:r>
            <a:r>
              <a:rPr lang="en-US" dirty="0">
                <a:latin typeface="Times New Roman" panose="02020603050405020304" pitchFamily="18" charset="0"/>
                <a:cs typeface="Times New Roman" panose="02020603050405020304" pitchFamily="18" charset="0"/>
              </a:rPr>
              <a:t> matrix</a:t>
            </a:r>
          </a:p>
        </p:txBody>
      </p:sp>
      <p:sp>
        <p:nvSpPr>
          <p:cNvPr id="13" name="Rectangle 12">
            <a:extLst>
              <a:ext uri="{FF2B5EF4-FFF2-40B4-BE49-F238E27FC236}">
                <a16:creationId xmlns:a16="http://schemas.microsoft.com/office/drawing/2014/main" id="{824B798E-0E2C-47B7-AFAE-E11468C541E4}"/>
              </a:ext>
            </a:extLst>
          </p:cNvPr>
          <p:cNvSpPr/>
          <p:nvPr/>
        </p:nvSpPr>
        <p:spPr>
          <a:xfrm>
            <a:off x="5964137" y="4815006"/>
            <a:ext cx="5790983" cy="646331"/>
          </a:xfrm>
          <a:prstGeom prst="rect">
            <a:avLst/>
          </a:prstGeom>
          <a:ln>
            <a:solidFill>
              <a:srgbClr val="FF0000"/>
            </a:solidFill>
          </a:ln>
        </p:spPr>
        <p:txBody>
          <a:bodyPr wrap="square">
            <a:spAutoFit/>
          </a:bodyPr>
          <a:lstStyle/>
          <a:p>
            <a:r>
              <a:rPr lang="en-US" dirty="0">
                <a:latin typeface="Times New Roman" panose="02020603050405020304" pitchFamily="18" charset="0"/>
                <a:cs typeface="Times New Roman" panose="02020603050405020304" pitchFamily="18" charset="0"/>
              </a:rPr>
              <a:t>We use these distributional properties to form tests of </a:t>
            </a:r>
            <a:r>
              <a:rPr lang="en-US" i="1" dirty="0">
                <a:latin typeface="Times New Roman" panose="02020603050405020304" pitchFamily="18" charset="0"/>
                <a:cs typeface="Times New Roman" panose="02020603050405020304" pitchFamily="18" charset="0"/>
              </a:rPr>
              <a:t>hypothesis and confidence intervals </a:t>
            </a:r>
            <a:r>
              <a:rPr lang="en-US" dirty="0">
                <a:latin typeface="Times New Roman" panose="02020603050405020304" pitchFamily="18" charset="0"/>
                <a:cs typeface="Times New Roman" panose="02020603050405020304" pitchFamily="18" charset="0"/>
              </a:rPr>
              <a:t>for the parameters B.</a:t>
            </a:r>
          </a:p>
        </p:txBody>
      </p:sp>
      <p:pic>
        <p:nvPicPr>
          <p:cNvPr id="14" name="Picture 2" descr="Image result for linear regression">
            <a:extLst>
              <a:ext uri="{FF2B5EF4-FFF2-40B4-BE49-F238E27FC236}">
                <a16:creationId xmlns:a16="http://schemas.microsoft.com/office/drawing/2014/main" id="{BABD2C72-458C-44CC-9999-A194C65F8C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3188" y="1162332"/>
            <a:ext cx="3196496" cy="169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8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4AD21AA0-D1A9-497F-B70C-2ABF01A0BACF}"/>
              </a:ext>
            </a:extLst>
          </p:cNvPr>
          <p:cNvSpPr/>
          <p:nvPr/>
        </p:nvSpPr>
        <p:spPr>
          <a:xfrm>
            <a:off x="426128" y="1175641"/>
            <a:ext cx="10471230" cy="923330"/>
          </a:xfrm>
          <a:prstGeom prst="rect">
            <a:avLst/>
          </a:prstGeom>
        </p:spPr>
        <p:txBody>
          <a:bodyPr wrap="square">
            <a:spAutoFit/>
          </a:bodyPr>
          <a:lstStyle/>
          <a:p>
            <a:r>
              <a:rPr lang="en-US" dirty="0"/>
              <a:t>The Bayesian approach differs from the standard (“frequentist") method for inference in its use of a prior</a:t>
            </a:r>
          </a:p>
          <a:p>
            <a:r>
              <a:rPr lang="en-US" dirty="0"/>
              <a:t>distribution to express the uncertainty present before seeing the data, and to allow the uncertainty remaining after seeing the data to be expressed in the form of a posterior distribution</a:t>
            </a:r>
          </a:p>
        </p:txBody>
      </p:sp>
      <p:sp>
        <p:nvSpPr>
          <p:cNvPr id="3" name="Rectangle 2">
            <a:extLst>
              <a:ext uri="{FF2B5EF4-FFF2-40B4-BE49-F238E27FC236}">
                <a16:creationId xmlns:a16="http://schemas.microsoft.com/office/drawing/2014/main" id="{BC39DC39-7043-43A4-A1AF-CB4127F930A8}"/>
              </a:ext>
            </a:extLst>
          </p:cNvPr>
          <p:cNvSpPr/>
          <p:nvPr/>
        </p:nvSpPr>
        <p:spPr>
          <a:xfrm>
            <a:off x="941032" y="2782140"/>
            <a:ext cx="9591929" cy="646331"/>
          </a:xfrm>
          <a:prstGeom prst="rect">
            <a:avLst/>
          </a:prstGeom>
        </p:spPr>
        <p:txBody>
          <a:bodyPr wrap="square">
            <a:spAutoFit/>
          </a:bodyPr>
          <a:lstStyle/>
          <a:p>
            <a:r>
              <a:rPr lang="en-US" dirty="0"/>
              <a:t>The posterior distribution also provides the basis for predicting the values of a future observation </a:t>
            </a:r>
            <a:r>
              <a:rPr lang="en-US" i="1" dirty="0" err="1"/>
              <a:t>z</a:t>
            </a:r>
            <a:r>
              <a:rPr lang="en-US" i="1" baseline="30000" dirty="0" err="1"/>
              <a:t>new</a:t>
            </a:r>
            <a:r>
              <a:rPr lang="en-US" dirty="0"/>
              <a:t>, via the </a:t>
            </a:r>
            <a:r>
              <a:rPr lang="en-US" b="1" dirty="0"/>
              <a:t>predictive distribution</a:t>
            </a:r>
            <a:r>
              <a:rPr lang="en-US" dirty="0"/>
              <a:t>:</a:t>
            </a:r>
          </a:p>
        </p:txBody>
      </p:sp>
      <p:pic>
        <p:nvPicPr>
          <p:cNvPr id="4" name="Picture 3">
            <a:extLst>
              <a:ext uri="{FF2B5EF4-FFF2-40B4-BE49-F238E27FC236}">
                <a16:creationId xmlns:a16="http://schemas.microsoft.com/office/drawing/2014/main" id="{E7A55B69-9A47-45D4-A453-178522923861}"/>
              </a:ext>
            </a:extLst>
          </p:cNvPr>
          <p:cNvPicPr>
            <a:picLocks noChangeAspect="1"/>
          </p:cNvPicPr>
          <p:nvPr/>
        </p:nvPicPr>
        <p:blipFill>
          <a:blip r:embed="rId2"/>
          <a:stretch>
            <a:fillRect/>
          </a:stretch>
        </p:blipFill>
        <p:spPr>
          <a:xfrm>
            <a:off x="2638181" y="3690735"/>
            <a:ext cx="5718740" cy="841810"/>
          </a:xfrm>
          <a:prstGeom prst="rect">
            <a:avLst/>
          </a:prstGeom>
        </p:spPr>
      </p:pic>
    </p:spTree>
    <p:extLst>
      <p:ext uri="{BB962C8B-B14F-4D97-AF65-F5344CB8AC3E}">
        <p14:creationId xmlns:p14="http://schemas.microsoft.com/office/powerpoint/2010/main" val="42222798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3C689CA1-B5D6-44FD-8A77-7769C7DFC76A}"/>
              </a:ext>
            </a:extLst>
          </p:cNvPr>
          <p:cNvPicPr>
            <a:picLocks noChangeAspect="1"/>
          </p:cNvPicPr>
          <p:nvPr/>
        </p:nvPicPr>
        <p:blipFill>
          <a:blip r:embed="rId2"/>
          <a:stretch>
            <a:fillRect/>
          </a:stretch>
        </p:blipFill>
        <p:spPr>
          <a:xfrm>
            <a:off x="1233771" y="864666"/>
            <a:ext cx="8766755" cy="4422715"/>
          </a:xfrm>
          <a:prstGeom prst="rect">
            <a:avLst/>
          </a:prstGeom>
        </p:spPr>
      </p:pic>
      <p:sp>
        <p:nvSpPr>
          <p:cNvPr id="3" name="Rectangle 2">
            <a:extLst>
              <a:ext uri="{FF2B5EF4-FFF2-40B4-BE49-F238E27FC236}">
                <a16:creationId xmlns:a16="http://schemas.microsoft.com/office/drawing/2014/main" id="{F7ED7ECE-56B3-4206-9EBF-1193F9E8B10D}"/>
              </a:ext>
            </a:extLst>
          </p:cNvPr>
          <p:cNvSpPr/>
          <p:nvPr/>
        </p:nvSpPr>
        <p:spPr>
          <a:xfrm>
            <a:off x="1323371" y="5657671"/>
            <a:ext cx="10031393" cy="646331"/>
          </a:xfrm>
          <a:prstGeom prst="rect">
            <a:avLst/>
          </a:prstGeom>
        </p:spPr>
        <p:txBody>
          <a:bodyPr wrap="square">
            <a:spAutoFit/>
          </a:bodyPr>
          <a:lstStyle/>
          <a:p>
            <a:r>
              <a:rPr lang="en-US" dirty="0"/>
              <a:t>Smoothing example: Ten draws from the posterior distribution for the function µ(x), for two different values of the prior variance </a:t>
            </a:r>
            <a:r>
              <a:rPr lang="en-US" dirty="0">
                <a:latin typeface="Brush Script MT" panose="03060802040406070304" pitchFamily="66" charset="0"/>
              </a:rPr>
              <a:t>t</a:t>
            </a:r>
            <a:r>
              <a:rPr lang="en-US" dirty="0"/>
              <a:t>. The purple curves are the posterior means.</a:t>
            </a:r>
          </a:p>
        </p:txBody>
      </p:sp>
    </p:spTree>
    <p:extLst>
      <p:ext uri="{BB962C8B-B14F-4D97-AF65-F5344CB8AC3E}">
        <p14:creationId xmlns:p14="http://schemas.microsoft.com/office/powerpoint/2010/main" val="756431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3" name="Rectangle 2">
            <a:extLst>
              <a:ext uri="{FF2B5EF4-FFF2-40B4-BE49-F238E27FC236}">
                <a16:creationId xmlns:a16="http://schemas.microsoft.com/office/drawing/2014/main" id="{08DCB0F0-D000-4B64-8EB7-6B842CAB6E61}"/>
              </a:ext>
            </a:extLst>
          </p:cNvPr>
          <p:cNvSpPr/>
          <p:nvPr/>
        </p:nvSpPr>
        <p:spPr>
          <a:xfrm>
            <a:off x="941033" y="1033570"/>
            <a:ext cx="2966068" cy="369332"/>
          </a:xfrm>
          <a:prstGeom prst="rect">
            <a:avLst/>
          </a:prstGeom>
        </p:spPr>
        <p:txBody>
          <a:bodyPr wrap="none">
            <a:spAutoFit/>
          </a:bodyPr>
          <a:lstStyle/>
          <a:p>
            <a:r>
              <a:rPr lang="en-US" b="1" dirty="0"/>
              <a:t>Bagging (Wisdom of Crowds)</a:t>
            </a:r>
          </a:p>
        </p:txBody>
      </p:sp>
      <p:sp>
        <p:nvSpPr>
          <p:cNvPr id="4" name="TextBox 3">
            <a:extLst>
              <a:ext uri="{FF2B5EF4-FFF2-40B4-BE49-F238E27FC236}">
                <a16:creationId xmlns:a16="http://schemas.microsoft.com/office/drawing/2014/main" id="{257A0341-F69A-42B1-B504-8D152E751435}"/>
              </a:ext>
            </a:extLst>
          </p:cNvPr>
          <p:cNvSpPr txBox="1"/>
          <p:nvPr/>
        </p:nvSpPr>
        <p:spPr>
          <a:xfrm>
            <a:off x="1310764" y="1672991"/>
            <a:ext cx="9910611" cy="923330"/>
          </a:xfrm>
          <a:prstGeom prst="rect">
            <a:avLst/>
          </a:prstGeom>
          <a:noFill/>
        </p:spPr>
        <p:txBody>
          <a:bodyPr wrap="square" rtlCol="0">
            <a:spAutoFit/>
          </a:bodyPr>
          <a:lstStyle/>
          <a:p>
            <a:pPr marL="285750" indent="-285750">
              <a:buFontTx/>
              <a:buChar char="-"/>
            </a:pPr>
            <a:r>
              <a:rPr lang="en-US" dirty="0"/>
              <a:t>Here we use bootstrapping to improve the predictions</a:t>
            </a:r>
          </a:p>
          <a:p>
            <a:pPr marL="285750" indent="-285750">
              <a:buFontTx/>
              <a:buChar char="-"/>
            </a:pPr>
            <a:r>
              <a:rPr lang="en-US" dirty="0"/>
              <a:t>Bagging can dramatically reduce the variance (bias unchanged) of unstable procedures like trees, leading to improved prediction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090D2D0-4D89-47D5-A1E4-C4F244216046}"/>
                  </a:ext>
                </a:extLst>
              </p:cNvPr>
              <p:cNvSpPr txBox="1"/>
              <p:nvPr/>
            </p:nvSpPr>
            <p:spPr>
              <a:xfrm>
                <a:off x="559442" y="2916025"/>
                <a:ext cx="5140446" cy="384914"/>
              </a:xfrm>
              <a:prstGeom prst="rect">
                <a:avLst/>
              </a:prstGeom>
              <a:noFill/>
            </p:spPr>
            <p:txBody>
              <a:bodyPr wrap="none" rtlCol="0">
                <a:spAutoFit/>
              </a:bodyPr>
              <a:lstStyle/>
              <a:p>
                <a:r>
                  <a:rPr lang="en-US" dirty="0"/>
                  <a:t>As usual suppose we fit a model,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i="1" dirty="0"/>
                  <a:t> </a:t>
                </a:r>
                <a:r>
                  <a:rPr lang="en-US" dirty="0"/>
                  <a:t>to our data </a:t>
                </a:r>
                <a:r>
                  <a:rPr lang="en-US" b="1" dirty="0"/>
                  <a:t>Z: </a:t>
                </a:r>
                <a:endParaRPr lang="en-US" b="1" i="1" dirty="0"/>
              </a:p>
            </p:txBody>
          </p:sp>
        </mc:Choice>
        <mc:Fallback>
          <p:sp>
            <p:nvSpPr>
              <p:cNvPr id="6" name="TextBox 5">
                <a:extLst>
                  <a:ext uri="{FF2B5EF4-FFF2-40B4-BE49-F238E27FC236}">
                    <a16:creationId xmlns:a16="http://schemas.microsoft.com/office/drawing/2014/main" id="{9090D2D0-4D89-47D5-A1E4-C4F244216046}"/>
                  </a:ext>
                </a:extLst>
              </p:cNvPr>
              <p:cNvSpPr txBox="1">
                <a:spLocks noRot="1" noChangeAspect="1" noMove="1" noResize="1" noEditPoints="1" noAdjustHandles="1" noChangeArrowheads="1" noChangeShapeType="1" noTextEdit="1"/>
              </p:cNvSpPr>
              <p:nvPr/>
            </p:nvSpPr>
            <p:spPr>
              <a:xfrm>
                <a:off x="559442" y="2916025"/>
                <a:ext cx="5140446" cy="384914"/>
              </a:xfrm>
              <a:prstGeom prst="rect">
                <a:avLst/>
              </a:prstGeom>
              <a:blipFill>
                <a:blip r:embed="rId2"/>
                <a:stretch>
                  <a:fillRect l="-1068" t="-7937" b="-2539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9D720DB-4FA3-4F38-ADD3-E73C674AAAE0}"/>
              </a:ext>
            </a:extLst>
          </p:cNvPr>
          <p:cNvPicPr>
            <a:picLocks noChangeAspect="1"/>
          </p:cNvPicPr>
          <p:nvPr/>
        </p:nvPicPr>
        <p:blipFill>
          <a:blip r:embed="rId3"/>
          <a:stretch>
            <a:fillRect/>
          </a:stretch>
        </p:blipFill>
        <p:spPr>
          <a:xfrm>
            <a:off x="5949182" y="2916025"/>
            <a:ext cx="4595355" cy="400140"/>
          </a:xfrm>
          <a:prstGeom prst="rect">
            <a:avLst/>
          </a:prstGeom>
        </p:spPr>
      </p:pic>
      <p:sp>
        <p:nvSpPr>
          <p:cNvPr id="9" name="Rectangle 8">
            <a:extLst>
              <a:ext uri="{FF2B5EF4-FFF2-40B4-BE49-F238E27FC236}">
                <a16:creationId xmlns:a16="http://schemas.microsoft.com/office/drawing/2014/main" id="{91360A10-E43C-4817-9462-D83963EE31CF}"/>
              </a:ext>
            </a:extLst>
          </p:cNvPr>
          <p:cNvSpPr/>
          <p:nvPr/>
        </p:nvSpPr>
        <p:spPr>
          <a:xfrm>
            <a:off x="559442" y="3747903"/>
            <a:ext cx="9869347" cy="646331"/>
          </a:xfrm>
          <a:prstGeom prst="rect">
            <a:avLst/>
          </a:prstGeom>
        </p:spPr>
        <p:txBody>
          <a:bodyPr wrap="square">
            <a:spAutoFit/>
          </a:bodyPr>
          <a:lstStyle/>
          <a:p>
            <a:r>
              <a:rPr lang="en-US" dirty="0"/>
              <a:t>Bootstrap aggregation or </a:t>
            </a:r>
            <a:r>
              <a:rPr lang="en-US" b="1" dirty="0"/>
              <a:t>bagging</a:t>
            </a:r>
            <a:r>
              <a:rPr lang="en-US" dirty="0"/>
              <a:t> averages this prediction over a collection of bootstrap samples, thereby </a:t>
            </a:r>
            <a:r>
              <a:rPr lang="en-US" b="1" dirty="0"/>
              <a:t>reducing its variance</a:t>
            </a:r>
            <a:r>
              <a:rPr lang="en-US" dirty="0"/>
              <a:t>.</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0DC5518E-E43A-4424-8DEF-7DE13B638500}"/>
                  </a:ext>
                </a:extLst>
              </p:cNvPr>
              <p:cNvSpPr/>
              <p:nvPr/>
            </p:nvSpPr>
            <p:spPr>
              <a:xfrm>
                <a:off x="680254" y="4656532"/>
                <a:ext cx="10079482" cy="384914"/>
              </a:xfrm>
              <a:prstGeom prst="rect">
                <a:avLst/>
              </a:prstGeom>
            </p:spPr>
            <p:txBody>
              <a:bodyPr wrap="square">
                <a:spAutoFit/>
              </a:bodyPr>
              <a:lstStyle/>
              <a:p>
                <a:r>
                  <a:rPr lang="en-US" dirty="0">
                    <a:latin typeface="CMR10"/>
                  </a:rPr>
                  <a:t>For each bootstrap sample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𝑍</m:t>
                        </m:r>
                      </m:e>
                      <m:sup>
                        <m:r>
                          <a:rPr lang="en-US" b="0" i="1" smtClean="0">
                            <a:latin typeface="Cambria Math" panose="02040503050406030204" pitchFamily="18" charset="0"/>
                          </a:rPr>
                          <m:t>∗</m:t>
                        </m:r>
                        <m:r>
                          <a:rPr lang="en-US" b="0" i="1" smtClean="0">
                            <a:latin typeface="Cambria Math" panose="02040503050406030204" pitchFamily="18" charset="0"/>
                          </a:rPr>
                          <m:t>𝑏</m:t>
                        </m:r>
                      </m:sup>
                    </m:sSup>
                  </m:oMath>
                </a14:m>
                <a:r>
                  <a:rPr lang="en-US" dirty="0"/>
                  <a:t>, b=1,2,…,B; we t our model, giving prediction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p>
                        <m:r>
                          <a:rPr lang="en-US" b="0" i="1" smtClean="0">
                            <a:latin typeface="Cambria Math" panose="02040503050406030204" pitchFamily="18" charset="0"/>
                          </a:rPr>
                          <m:t>∗</m:t>
                        </m:r>
                        <m:r>
                          <a:rPr lang="en-US" b="0" i="1" smtClean="0">
                            <a:latin typeface="Cambria Math" panose="02040503050406030204" pitchFamily="18" charset="0"/>
                          </a:rPr>
                          <m:t>𝑏</m:t>
                        </m:r>
                      </m:sup>
                    </m:sSup>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i="1" dirty="0"/>
                  <a:t> </a:t>
                </a:r>
                <a:endParaRPr lang="en-US" dirty="0"/>
              </a:p>
            </p:txBody>
          </p:sp>
        </mc:Choice>
        <mc:Fallback>
          <p:sp>
            <p:nvSpPr>
              <p:cNvPr id="10" name="Rectangle 9">
                <a:extLst>
                  <a:ext uri="{FF2B5EF4-FFF2-40B4-BE49-F238E27FC236}">
                    <a16:creationId xmlns:a16="http://schemas.microsoft.com/office/drawing/2014/main" id="{0DC5518E-E43A-4424-8DEF-7DE13B638500}"/>
                  </a:ext>
                </a:extLst>
              </p:cNvPr>
              <p:cNvSpPr>
                <a:spLocks noRot="1" noChangeAspect="1" noMove="1" noResize="1" noEditPoints="1" noAdjustHandles="1" noChangeArrowheads="1" noChangeShapeType="1" noTextEdit="1"/>
              </p:cNvSpPr>
              <p:nvPr/>
            </p:nvSpPr>
            <p:spPr>
              <a:xfrm>
                <a:off x="680254" y="4656532"/>
                <a:ext cx="10079482" cy="384914"/>
              </a:xfrm>
              <a:prstGeom prst="rect">
                <a:avLst/>
              </a:prstGeom>
              <a:blipFill>
                <a:blip r:embed="rId4"/>
                <a:stretch>
                  <a:fillRect l="-544" t="-7937" b="-2539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4317A42-E928-4EEE-94FB-5D37D20038AF}"/>
              </a:ext>
            </a:extLst>
          </p:cNvPr>
          <p:cNvSpPr/>
          <p:nvPr/>
        </p:nvSpPr>
        <p:spPr>
          <a:xfrm>
            <a:off x="680254" y="5176484"/>
            <a:ext cx="3506088" cy="369332"/>
          </a:xfrm>
          <a:prstGeom prst="rect">
            <a:avLst/>
          </a:prstGeom>
        </p:spPr>
        <p:txBody>
          <a:bodyPr wrap="none">
            <a:spAutoFit/>
          </a:bodyPr>
          <a:lstStyle/>
          <a:p>
            <a:r>
              <a:rPr lang="en-US" dirty="0">
                <a:latin typeface="CMR10"/>
              </a:rPr>
              <a:t>The bagging estimate is defined by:</a:t>
            </a:r>
            <a:endParaRPr lang="en-US" dirty="0"/>
          </a:p>
        </p:txBody>
      </p:sp>
      <p:pic>
        <p:nvPicPr>
          <p:cNvPr id="12" name="Picture 11">
            <a:extLst>
              <a:ext uri="{FF2B5EF4-FFF2-40B4-BE49-F238E27FC236}">
                <a16:creationId xmlns:a16="http://schemas.microsoft.com/office/drawing/2014/main" id="{3D1C25A7-96C3-4892-A7F3-D8CBFF4C456B}"/>
              </a:ext>
            </a:extLst>
          </p:cNvPr>
          <p:cNvPicPr>
            <a:picLocks noChangeAspect="1"/>
          </p:cNvPicPr>
          <p:nvPr/>
        </p:nvPicPr>
        <p:blipFill>
          <a:blip r:embed="rId5"/>
          <a:stretch>
            <a:fillRect/>
          </a:stretch>
        </p:blipFill>
        <p:spPr>
          <a:xfrm>
            <a:off x="4649588" y="5416733"/>
            <a:ext cx="2978130" cy="965080"/>
          </a:xfrm>
          <a:prstGeom prst="rect">
            <a:avLst/>
          </a:prstGeom>
        </p:spPr>
      </p:pic>
    </p:spTree>
    <p:extLst>
      <p:ext uri="{BB962C8B-B14F-4D97-AF65-F5344CB8AC3E}">
        <p14:creationId xmlns:p14="http://schemas.microsoft.com/office/powerpoint/2010/main" val="32407399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1F4C33A7-BE2B-441F-BA73-BECD15382991}"/>
                  </a:ext>
                </a:extLst>
              </p:cNvPr>
              <p:cNvSpPr/>
              <p:nvPr/>
            </p:nvSpPr>
            <p:spPr>
              <a:xfrm>
                <a:off x="941033" y="1150507"/>
                <a:ext cx="10280342" cy="661912"/>
              </a:xfrm>
              <a:prstGeom prst="rect">
                <a:avLst/>
              </a:prstGeom>
            </p:spPr>
            <p:txBody>
              <a:bodyPr wrap="square">
                <a:spAutoFit/>
              </a:bodyPr>
              <a:lstStyle/>
              <a:p>
                <a:r>
                  <a:rPr lang="en-US" dirty="0"/>
                  <a:t>The bagged estimate will differ from the original estimate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𝑓</m:t>
                        </m:r>
                      </m:e>
                    </m:acc>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only when the latter is a </a:t>
                </a:r>
                <a:r>
                  <a:rPr lang="en-US" i="1" dirty="0"/>
                  <a:t>nonlinear</a:t>
                </a:r>
                <a:r>
                  <a:rPr lang="en-US" dirty="0"/>
                  <a:t> or </a:t>
                </a:r>
                <a:r>
                  <a:rPr lang="en-US" i="1" dirty="0"/>
                  <a:t>adaptive function of the data. </a:t>
                </a:r>
              </a:p>
            </p:txBody>
          </p:sp>
        </mc:Choice>
        <mc:Fallback>
          <p:sp>
            <p:nvSpPr>
              <p:cNvPr id="2" name="Rectangle 1">
                <a:extLst>
                  <a:ext uri="{FF2B5EF4-FFF2-40B4-BE49-F238E27FC236}">
                    <a16:creationId xmlns:a16="http://schemas.microsoft.com/office/drawing/2014/main" id="{1F4C33A7-BE2B-441F-BA73-BECD15382991}"/>
                  </a:ext>
                </a:extLst>
              </p:cNvPr>
              <p:cNvSpPr>
                <a:spLocks noRot="1" noChangeAspect="1" noMove="1" noResize="1" noEditPoints="1" noAdjustHandles="1" noChangeArrowheads="1" noChangeShapeType="1" noTextEdit="1"/>
              </p:cNvSpPr>
              <p:nvPr/>
            </p:nvSpPr>
            <p:spPr>
              <a:xfrm>
                <a:off x="941033" y="1150507"/>
                <a:ext cx="10280342" cy="661912"/>
              </a:xfrm>
              <a:prstGeom prst="rect">
                <a:avLst/>
              </a:prstGeom>
              <a:blipFill>
                <a:blip r:embed="rId2"/>
                <a:stretch>
                  <a:fillRect l="-474" t="-4630" b="-1481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897D41E-114E-4A24-B973-3D395A651A78}"/>
              </a:ext>
            </a:extLst>
          </p:cNvPr>
          <p:cNvPicPr>
            <a:picLocks noChangeAspect="1"/>
          </p:cNvPicPr>
          <p:nvPr/>
        </p:nvPicPr>
        <p:blipFill>
          <a:blip r:embed="rId3"/>
          <a:stretch>
            <a:fillRect/>
          </a:stretch>
        </p:blipFill>
        <p:spPr>
          <a:xfrm>
            <a:off x="3767473" y="1970731"/>
            <a:ext cx="3802370" cy="457428"/>
          </a:xfrm>
          <a:prstGeom prst="rect">
            <a:avLst/>
          </a:prstGeom>
        </p:spPr>
      </p:pic>
      <p:sp>
        <p:nvSpPr>
          <p:cNvPr id="4" name="TextBox 3">
            <a:extLst>
              <a:ext uri="{FF2B5EF4-FFF2-40B4-BE49-F238E27FC236}">
                <a16:creationId xmlns:a16="http://schemas.microsoft.com/office/drawing/2014/main" id="{A093CBB2-D237-4F17-8E62-3AEE0669434F}"/>
              </a:ext>
            </a:extLst>
          </p:cNvPr>
          <p:cNvSpPr txBox="1"/>
          <p:nvPr/>
        </p:nvSpPr>
        <p:spPr>
          <a:xfrm>
            <a:off x="941033" y="2720318"/>
            <a:ext cx="5240730" cy="369332"/>
          </a:xfrm>
          <a:prstGeom prst="rect">
            <a:avLst/>
          </a:prstGeom>
          <a:noFill/>
        </p:spPr>
        <p:txBody>
          <a:bodyPr wrap="none" rtlCol="0">
            <a:spAutoFit/>
          </a:bodyPr>
          <a:lstStyle/>
          <a:p>
            <a:r>
              <a:rPr lang="en-US" b="1" dirty="0"/>
              <a:t>Lets get back to regression trees (we are close to RF!)</a:t>
            </a:r>
          </a:p>
        </p:txBody>
      </p:sp>
      <p:sp>
        <p:nvSpPr>
          <p:cNvPr id="6" name="Rectangle 5">
            <a:extLst>
              <a:ext uri="{FF2B5EF4-FFF2-40B4-BE49-F238E27FC236}">
                <a16:creationId xmlns:a16="http://schemas.microsoft.com/office/drawing/2014/main" id="{D1C4900A-740F-4D54-BEA3-6A2F04017830}"/>
              </a:ext>
            </a:extLst>
          </p:cNvPr>
          <p:cNvSpPr/>
          <p:nvPr/>
        </p:nvSpPr>
        <p:spPr>
          <a:xfrm>
            <a:off x="778695" y="4335458"/>
            <a:ext cx="10320760" cy="923330"/>
          </a:xfrm>
          <a:prstGeom prst="rect">
            <a:avLst/>
          </a:prstGeom>
        </p:spPr>
        <p:txBody>
          <a:bodyPr wrap="square">
            <a:spAutoFit/>
          </a:bodyPr>
          <a:lstStyle/>
          <a:p>
            <a:r>
              <a:rPr lang="en-US" dirty="0"/>
              <a:t>Each bootstrap tree will typically involve different features than the original, and might have a different number of terminal nodes, The bagged estimate is the average prediction at x from these B trees in regression or the most “</a:t>
            </a:r>
            <a:r>
              <a:rPr lang="en-US" b="1" dirty="0"/>
              <a:t>vote</a:t>
            </a:r>
            <a:r>
              <a:rPr lang="en-US" dirty="0"/>
              <a:t>” in classification.</a:t>
            </a:r>
          </a:p>
        </p:txBody>
      </p:sp>
      <p:pic>
        <p:nvPicPr>
          <p:cNvPr id="9" name="Picture 8">
            <a:extLst>
              <a:ext uri="{FF2B5EF4-FFF2-40B4-BE49-F238E27FC236}">
                <a16:creationId xmlns:a16="http://schemas.microsoft.com/office/drawing/2014/main" id="{74D76795-3998-48C0-85AC-020F13CEFFA3}"/>
              </a:ext>
            </a:extLst>
          </p:cNvPr>
          <p:cNvPicPr>
            <a:picLocks noChangeAspect="1"/>
          </p:cNvPicPr>
          <p:nvPr/>
        </p:nvPicPr>
        <p:blipFill>
          <a:blip r:embed="rId4"/>
          <a:stretch>
            <a:fillRect/>
          </a:stretch>
        </p:blipFill>
        <p:spPr>
          <a:xfrm>
            <a:off x="4723801" y="3052788"/>
            <a:ext cx="2253166" cy="658041"/>
          </a:xfrm>
          <a:prstGeom prst="rect">
            <a:avLst/>
          </a:prstGeom>
        </p:spPr>
      </p:pic>
      <p:sp>
        <p:nvSpPr>
          <p:cNvPr id="7" name="TextBox 6">
            <a:extLst>
              <a:ext uri="{FF2B5EF4-FFF2-40B4-BE49-F238E27FC236}">
                <a16:creationId xmlns:a16="http://schemas.microsoft.com/office/drawing/2014/main" id="{CF40DBC4-D297-458B-AA3A-F77CF42BFB46}"/>
              </a:ext>
            </a:extLst>
          </p:cNvPr>
          <p:cNvSpPr txBox="1"/>
          <p:nvPr/>
        </p:nvSpPr>
        <p:spPr>
          <a:xfrm>
            <a:off x="3251200" y="3218549"/>
            <a:ext cx="1285095" cy="369332"/>
          </a:xfrm>
          <a:prstGeom prst="rect">
            <a:avLst/>
          </a:prstGeom>
          <a:noFill/>
        </p:spPr>
        <p:txBody>
          <a:bodyPr wrap="none" rtlCol="0">
            <a:spAutoFit/>
          </a:bodyPr>
          <a:lstStyle/>
          <a:p>
            <a:r>
              <a:rPr lang="en-US" dirty="0"/>
              <a:t>Remember:</a:t>
            </a:r>
          </a:p>
        </p:txBody>
      </p:sp>
    </p:spTree>
    <p:extLst>
      <p:ext uri="{BB962C8B-B14F-4D97-AF65-F5344CB8AC3E}">
        <p14:creationId xmlns:p14="http://schemas.microsoft.com/office/powerpoint/2010/main" val="3378112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A28AE3FD-E94E-4B1D-8F4C-230FD49D6E34}"/>
              </a:ext>
            </a:extLst>
          </p:cNvPr>
          <p:cNvSpPr txBox="1"/>
          <p:nvPr/>
        </p:nvSpPr>
        <p:spPr>
          <a:xfrm>
            <a:off x="426128" y="975360"/>
            <a:ext cx="6116483" cy="369332"/>
          </a:xfrm>
          <a:prstGeom prst="rect">
            <a:avLst/>
          </a:prstGeom>
          <a:noFill/>
        </p:spPr>
        <p:txBody>
          <a:bodyPr wrap="none" rtlCol="0">
            <a:spAutoFit/>
          </a:bodyPr>
          <a:lstStyle/>
          <a:p>
            <a:r>
              <a:rPr lang="en-US" b="1" dirty="0"/>
              <a:t> More on bagging in classification: </a:t>
            </a:r>
            <a:r>
              <a:rPr lang="en-US" i="1" dirty="0"/>
              <a:t>what is/why majority vote?</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979D21B5-C30F-46B6-9ADB-F06267BD4E56}"/>
                  </a:ext>
                </a:extLst>
              </p:cNvPr>
              <p:cNvSpPr/>
              <p:nvPr/>
            </p:nvSpPr>
            <p:spPr>
              <a:xfrm>
                <a:off x="551433" y="1446014"/>
                <a:ext cx="11164531" cy="967829"/>
              </a:xfrm>
              <a:prstGeom prst="rect">
                <a:avLst/>
              </a:prstGeom>
            </p:spPr>
            <p:txBody>
              <a:bodyPr wrap="none">
                <a:spAutoFit/>
              </a:bodyPr>
              <a:lstStyle/>
              <a:p>
                <a:r>
                  <a:rPr lang="en-US" dirty="0"/>
                  <a:t>the bagged estimate for classification tree,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𝑓</m:t>
                            </m:r>
                          </m:e>
                        </m:acc>
                      </m:e>
                      <m:sub>
                        <m:r>
                          <a:rPr lang="en-US" b="0" i="1" smtClean="0">
                            <a:latin typeface="Cambria Math" panose="02040503050406030204" pitchFamily="18" charset="0"/>
                          </a:rPr>
                          <m:t>𝑏𝑎𝑔</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a k-vector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with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is the proportion </a:t>
                </a:r>
              </a:p>
              <a:p>
                <a:r>
                  <a:rPr lang="en-US" dirty="0"/>
                  <a:t>of trees voting for class k. The bagged classifier selects the class with the most “votes" from the B</a:t>
                </a:r>
              </a:p>
              <a:p>
                <a:r>
                  <a:rPr lang="en-US" dirty="0"/>
                  <a:t>trees: </a:t>
                </a:r>
              </a:p>
            </p:txBody>
          </p:sp>
        </mc:Choice>
        <mc:Fallback>
          <p:sp>
            <p:nvSpPr>
              <p:cNvPr id="3" name="Rectangle 2">
                <a:extLst>
                  <a:ext uri="{FF2B5EF4-FFF2-40B4-BE49-F238E27FC236}">
                    <a16:creationId xmlns:a16="http://schemas.microsoft.com/office/drawing/2014/main" id="{979D21B5-C30F-46B6-9ADB-F06267BD4E56}"/>
                  </a:ext>
                </a:extLst>
              </p:cNvPr>
              <p:cNvSpPr>
                <a:spLocks noRot="1" noChangeAspect="1" noMove="1" noResize="1" noEditPoints="1" noAdjustHandles="1" noChangeArrowheads="1" noChangeShapeType="1" noTextEdit="1"/>
              </p:cNvSpPr>
              <p:nvPr/>
            </p:nvSpPr>
            <p:spPr>
              <a:xfrm>
                <a:off x="551433" y="1446014"/>
                <a:ext cx="11164531" cy="967829"/>
              </a:xfrm>
              <a:prstGeom prst="rect">
                <a:avLst/>
              </a:prstGeom>
              <a:blipFill>
                <a:blip r:embed="rId2"/>
                <a:stretch>
                  <a:fillRect l="-437" t="-2516" b="-880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686AE89-5193-4178-B621-F36AE3CC4EA5}"/>
              </a:ext>
            </a:extLst>
          </p:cNvPr>
          <p:cNvPicPr>
            <a:picLocks noChangeAspect="1"/>
          </p:cNvPicPr>
          <p:nvPr/>
        </p:nvPicPr>
        <p:blipFill>
          <a:blip r:embed="rId3"/>
          <a:stretch>
            <a:fillRect/>
          </a:stretch>
        </p:blipFill>
        <p:spPr>
          <a:xfrm>
            <a:off x="4244657" y="2413843"/>
            <a:ext cx="2847023" cy="31919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9417B45-5464-4C88-AEB1-E8914527A34F}"/>
                  </a:ext>
                </a:extLst>
              </p:cNvPr>
              <p:cNvSpPr txBox="1"/>
              <p:nvPr/>
            </p:nvSpPr>
            <p:spPr>
              <a:xfrm>
                <a:off x="721360" y="3058160"/>
                <a:ext cx="10830560" cy="1499898"/>
              </a:xfrm>
              <a:prstGeom prst="rect">
                <a:avLst/>
              </a:prstGeom>
              <a:noFill/>
            </p:spPr>
            <p:txBody>
              <a:bodyPr wrap="square" rtlCol="0">
                <a:spAutoFit/>
              </a:bodyPr>
              <a:lstStyle/>
              <a:p>
                <a:r>
                  <a:rPr lang="en-US" dirty="0"/>
                  <a:t>Question: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𝑠𝑎𝑔𝑒𝑏𝑟𝑢𝑠h</m:t>
                        </m:r>
                      </m:sub>
                    </m:sSub>
                    <m:d>
                      <m:dPr>
                        <m:ctrlPr>
                          <a:rPr lang="en-US" i="1">
                            <a:latin typeface="Cambria Math" panose="02040503050406030204" pitchFamily="18" charset="0"/>
                          </a:rPr>
                        </m:ctrlPr>
                      </m:dPr>
                      <m:e>
                        <m:r>
                          <a:rPr lang="en-US" b="0" i="1" smtClean="0">
                            <a:latin typeface="Cambria Math" panose="02040503050406030204" pitchFamily="18" charset="0"/>
                          </a:rPr>
                          <m:t>𝑁𝐷𝑉𝐼</m:t>
                        </m:r>
                        <m:r>
                          <a:rPr lang="en-US" b="0" i="1" smtClean="0">
                            <a:latin typeface="Cambria Math" panose="02040503050406030204" pitchFamily="18" charset="0"/>
                          </a:rPr>
                          <m:t>=0.26</m:t>
                        </m:r>
                      </m:e>
                    </m:d>
                    <m:r>
                      <a:rPr lang="en-US" b="0" i="1" smtClean="0">
                        <a:latin typeface="Cambria Math" panose="02040503050406030204" pitchFamily="18" charset="0"/>
                      </a:rPr>
                      <m:t>=0.75</m:t>
                    </m:r>
                  </m:oMath>
                </a14:m>
                <a:r>
                  <a:rPr lang="en-US" dirty="0"/>
                  <a:t>, can we say the sagebrush class probability at NVDI=0.26 is 0.75? In another word the if NDVI is 0.26 there is 75% chance that the pixel is sagebrush?</a:t>
                </a:r>
              </a:p>
              <a:p>
                <a:endParaRPr lang="en-US" dirty="0"/>
              </a:p>
              <a:p>
                <a:r>
                  <a:rPr lang="en-US" dirty="0"/>
                  <a:t>Answer: </a:t>
                </a:r>
                <a:r>
                  <a:rPr lang="en-US" b="1" dirty="0"/>
                  <a:t>NO! </a:t>
                </a:r>
                <a:r>
                  <a:rPr lang="en-US" dirty="0"/>
                  <a:t>It is tempting to treat the voting proportions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as estimates of these probabilities but a simple two class example shows that they fail in this regard.</a:t>
                </a:r>
              </a:p>
            </p:txBody>
          </p:sp>
        </mc:Choice>
        <mc:Fallback>
          <p:sp>
            <p:nvSpPr>
              <p:cNvPr id="7" name="TextBox 6">
                <a:extLst>
                  <a:ext uri="{FF2B5EF4-FFF2-40B4-BE49-F238E27FC236}">
                    <a16:creationId xmlns:a16="http://schemas.microsoft.com/office/drawing/2014/main" id="{49417B45-5464-4C88-AEB1-E8914527A34F}"/>
                  </a:ext>
                </a:extLst>
              </p:cNvPr>
              <p:cNvSpPr txBox="1">
                <a:spLocks noRot="1" noChangeAspect="1" noMove="1" noResize="1" noEditPoints="1" noAdjustHandles="1" noChangeArrowheads="1" noChangeShapeType="1" noTextEdit="1"/>
              </p:cNvSpPr>
              <p:nvPr/>
            </p:nvSpPr>
            <p:spPr>
              <a:xfrm>
                <a:off x="721360" y="3058160"/>
                <a:ext cx="10830560" cy="1499898"/>
              </a:xfrm>
              <a:prstGeom prst="rect">
                <a:avLst/>
              </a:prstGeom>
              <a:blipFill>
                <a:blip r:embed="rId4"/>
                <a:stretch>
                  <a:fillRect l="-450" t="-2033" b="-56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908D0E7-C564-4F3B-9694-166EF452F2EA}"/>
                  </a:ext>
                </a:extLst>
              </p:cNvPr>
              <p:cNvSpPr/>
              <p:nvPr/>
            </p:nvSpPr>
            <p:spPr>
              <a:xfrm>
                <a:off x="650240" y="4883179"/>
                <a:ext cx="10403840" cy="646331"/>
              </a:xfrm>
              <a:prstGeom prst="rect">
                <a:avLst/>
              </a:prstGeom>
            </p:spPr>
            <p:txBody>
              <a:bodyPr wrap="square">
                <a:spAutoFit/>
              </a:bodyPr>
              <a:lstStyle/>
              <a:p>
                <a:r>
                  <a:rPr lang="en-US" dirty="0"/>
                  <a:t>A simple two-class example shows that they fail in this regard. Suppose the true probability of class 1 at x is</a:t>
                </a:r>
              </a:p>
              <a:p>
                <a:r>
                  <a:rPr lang="en-US" dirty="0"/>
                  <a:t>0:75, and each of the bagged classifiers accurately predict a 1.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 which is incorrect.</a:t>
                </a:r>
              </a:p>
            </p:txBody>
          </p:sp>
        </mc:Choice>
        <mc:Fallback>
          <p:sp>
            <p:nvSpPr>
              <p:cNvPr id="9" name="Rectangle 8">
                <a:extLst>
                  <a:ext uri="{FF2B5EF4-FFF2-40B4-BE49-F238E27FC236}">
                    <a16:creationId xmlns:a16="http://schemas.microsoft.com/office/drawing/2014/main" id="{6908D0E7-C564-4F3B-9694-166EF452F2EA}"/>
                  </a:ext>
                </a:extLst>
              </p:cNvPr>
              <p:cNvSpPr>
                <a:spLocks noRot="1" noChangeAspect="1" noMove="1" noResize="1" noEditPoints="1" noAdjustHandles="1" noChangeArrowheads="1" noChangeShapeType="1" noTextEdit="1"/>
              </p:cNvSpPr>
              <p:nvPr/>
            </p:nvSpPr>
            <p:spPr>
              <a:xfrm>
                <a:off x="650240" y="4883179"/>
                <a:ext cx="10403840" cy="646331"/>
              </a:xfrm>
              <a:prstGeom prst="rect">
                <a:avLst/>
              </a:prstGeom>
              <a:blipFill>
                <a:blip r:embed="rId5"/>
                <a:stretch>
                  <a:fillRect l="-528"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6163880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3" name="Rectangle 2">
            <a:extLst>
              <a:ext uri="{FF2B5EF4-FFF2-40B4-BE49-F238E27FC236}">
                <a16:creationId xmlns:a16="http://schemas.microsoft.com/office/drawing/2014/main" id="{61C0715D-7708-43F4-A4A7-4AD546DFCA11}"/>
              </a:ext>
            </a:extLst>
          </p:cNvPr>
          <p:cNvSpPr/>
          <p:nvPr/>
        </p:nvSpPr>
        <p:spPr>
          <a:xfrm>
            <a:off x="1036320" y="1670596"/>
            <a:ext cx="10200640" cy="1754326"/>
          </a:xfrm>
          <a:prstGeom prst="rect">
            <a:avLst/>
          </a:prstGeom>
        </p:spPr>
        <p:txBody>
          <a:bodyPr wrap="square">
            <a:spAutoFit/>
          </a:bodyPr>
          <a:lstStyle/>
          <a:p>
            <a:pPr marL="285750" indent="-285750">
              <a:buFontTx/>
              <a:buChar char="-"/>
            </a:pPr>
            <a:r>
              <a:rPr lang="en-US" dirty="0"/>
              <a:t>We can understand the bagging effect in terms of a consensus of independent </a:t>
            </a:r>
            <a:r>
              <a:rPr lang="en-US" i="1" dirty="0"/>
              <a:t>weak learners.</a:t>
            </a:r>
          </a:p>
          <a:p>
            <a:pPr marL="285750" indent="-285750">
              <a:buFontTx/>
              <a:buChar char="-"/>
            </a:pPr>
            <a:r>
              <a:rPr lang="en-US" dirty="0"/>
              <a:t>bagged tree is no longer a tree. For interpretation of the model this is clearly a drawback</a:t>
            </a:r>
            <a:r>
              <a:rPr lang="en-US" i="1" dirty="0"/>
              <a:t>.</a:t>
            </a:r>
          </a:p>
          <a:p>
            <a:pPr marL="285750" indent="-285750">
              <a:buFontTx/>
              <a:buChar char="-"/>
            </a:pPr>
            <a:r>
              <a:rPr lang="en-US" dirty="0"/>
              <a:t>If instead of taking mean in bagging we chose the model that best fit the observation the method is called </a:t>
            </a:r>
            <a:r>
              <a:rPr lang="en-US" i="1" dirty="0"/>
              <a:t>Bumping. </a:t>
            </a:r>
            <a:r>
              <a:rPr lang="en-US" dirty="0"/>
              <a:t>Its suitable when we have too many local minima.</a:t>
            </a:r>
          </a:p>
          <a:p>
            <a:pPr marL="285750" indent="-285750">
              <a:buFontTx/>
              <a:buChar char="-"/>
            </a:pPr>
            <a:r>
              <a:rPr lang="en-US" dirty="0"/>
              <a:t>If we assign weights and then take the average the technique is called </a:t>
            </a:r>
            <a:r>
              <a:rPr lang="en-US" i="1" dirty="0"/>
              <a:t>Gradient Boosting, </a:t>
            </a:r>
            <a:r>
              <a:rPr lang="en-US" dirty="0"/>
              <a:t>which in many cases outperform bagging. In Boosting we try to remove bias as well.</a:t>
            </a:r>
            <a:endParaRPr lang="en-US" i="1" dirty="0"/>
          </a:p>
        </p:txBody>
      </p:sp>
      <p:sp>
        <p:nvSpPr>
          <p:cNvPr id="4" name="Rectangle 3">
            <a:extLst>
              <a:ext uri="{FF2B5EF4-FFF2-40B4-BE49-F238E27FC236}">
                <a16:creationId xmlns:a16="http://schemas.microsoft.com/office/drawing/2014/main" id="{D6977C0F-435F-4C10-988C-E91B5C9489E4}"/>
              </a:ext>
            </a:extLst>
          </p:cNvPr>
          <p:cNvSpPr/>
          <p:nvPr/>
        </p:nvSpPr>
        <p:spPr>
          <a:xfrm>
            <a:off x="1573024" y="4609036"/>
            <a:ext cx="8920480" cy="923330"/>
          </a:xfrm>
          <a:prstGeom prst="rect">
            <a:avLst/>
          </a:prstGeom>
          <a:ln>
            <a:solidFill>
              <a:srgbClr val="FF0000"/>
            </a:solidFill>
          </a:ln>
        </p:spPr>
        <p:txBody>
          <a:bodyPr wrap="square">
            <a:spAutoFit/>
          </a:bodyPr>
          <a:lstStyle/>
          <a:p>
            <a:r>
              <a:rPr lang="en-US" dirty="0">
                <a:latin typeface="CMR10"/>
              </a:rPr>
              <a:t>Final word:</a:t>
            </a:r>
            <a:r>
              <a:rPr lang="en-US" i="1" dirty="0">
                <a:latin typeface="CMR10"/>
              </a:rPr>
              <a:t> Wisdom of crowd: </a:t>
            </a:r>
            <a:r>
              <a:rPr lang="en-US" dirty="0">
                <a:latin typeface="CMR10"/>
              </a:rPr>
              <a:t>the collective knowledge of a diverse and independent body of people typically exceeds the knowledge of any single individual, and can be harnessed by voting. Its debatable </a:t>
            </a:r>
            <a:r>
              <a:rPr lang="en-US" dirty="0" err="1">
                <a:latin typeface="CMR10"/>
              </a:rPr>
              <a:t>tho</a:t>
            </a:r>
            <a:r>
              <a:rPr lang="en-US" dirty="0">
                <a:latin typeface="CMR10"/>
              </a:rPr>
              <a:t>, there are cases where, let say bagging, worsen the results!</a:t>
            </a:r>
            <a:endParaRPr lang="en-US" dirty="0"/>
          </a:p>
        </p:txBody>
      </p:sp>
      <p:sp>
        <p:nvSpPr>
          <p:cNvPr id="6" name="TextBox 5">
            <a:extLst>
              <a:ext uri="{FF2B5EF4-FFF2-40B4-BE49-F238E27FC236}">
                <a16:creationId xmlns:a16="http://schemas.microsoft.com/office/drawing/2014/main" id="{356C4303-5C26-4478-92F7-203A8A7FE705}"/>
              </a:ext>
            </a:extLst>
          </p:cNvPr>
          <p:cNvSpPr txBox="1"/>
          <p:nvPr/>
        </p:nvSpPr>
        <p:spPr>
          <a:xfrm>
            <a:off x="1036320" y="1036320"/>
            <a:ext cx="1381532" cy="369332"/>
          </a:xfrm>
          <a:prstGeom prst="rect">
            <a:avLst/>
          </a:prstGeom>
          <a:noFill/>
        </p:spPr>
        <p:txBody>
          <a:bodyPr wrap="none" rtlCol="0">
            <a:spAutoFit/>
          </a:bodyPr>
          <a:lstStyle/>
          <a:p>
            <a:r>
              <a:rPr lang="en-US" b="1" dirty="0"/>
              <a:t>In summary:</a:t>
            </a:r>
          </a:p>
        </p:txBody>
      </p:sp>
    </p:spTree>
    <p:extLst>
      <p:ext uri="{BB962C8B-B14F-4D97-AF65-F5344CB8AC3E}">
        <p14:creationId xmlns:p14="http://schemas.microsoft.com/office/powerpoint/2010/main" val="41617221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209D9BDF-AF46-409D-B116-3DB2BE0D20F2}"/>
              </a:ext>
            </a:extLst>
          </p:cNvPr>
          <p:cNvSpPr txBox="1"/>
          <p:nvPr/>
        </p:nvSpPr>
        <p:spPr>
          <a:xfrm>
            <a:off x="4053840" y="1005840"/>
            <a:ext cx="3383280" cy="584775"/>
          </a:xfrm>
          <a:prstGeom prst="rect">
            <a:avLst/>
          </a:prstGeom>
          <a:noFill/>
        </p:spPr>
        <p:txBody>
          <a:bodyPr wrap="square" rtlCol="0">
            <a:spAutoFit/>
          </a:bodyPr>
          <a:lstStyle/>
          <a:p>
            <a:r>
              <a:rPr lang="en-US" sz="3200" b="1" dirty="0"/>
              <a:t>Random Forest</a:t>
            </a:r>
          </a:p>
        </p:txBody>
      </p:sp>
      <p:pic>
        <p:nvPicPr>
          <p:cNvPr id="3" name="Picture 2">
            <a:extLst>
              <a:ext uri="{FF2B5EF4-FFF2-40B4-BE49-F238E27FC236}">
                <a16:creationId xmlns:a16="http://schemas.microsoft.com/office/drawing/2014/main" id="{DEB8A403-F775-4130-ACE7-EC7515FDD2F1}"/>
              </a:ext>
            </a:extLst>
          </p:cNvPr>
          <p:cNvPicPr>
            <a:picLocks noChangeAspect="1"/>
          </p:cNvPicPr>
          <p:nvPr/>
        </p:nvPicPr>
        <p:blipFill>
          <a:blip r:embed="rId2"/>
          <a:stretch>
            <a:fillRect/>
          </a:stretch>
        </p:blipFill>
        <p:spPr>
          <a:xfrm>
            <a:off x="2278509" y="2360295"/>
            <a:ext cx="7143750" cy="3905250"/>
          </a:xfrm>
          <a:prstGeom prst="rect">
            <a:avLst/>
          </a:prstGeom>
        </p:spPr>
      </p:pic>
    </p:spTree>
    <p:extLst>
      <p:ext uri="{BB962C8B-B14F-4D97-AF65-F5344CB8AC3E}">
        <p14:creationId xmlns:p14="http://schemas.microsoft.com/office/powerpoint/2010/main" val="2739047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Rectangle 1">
            <a:extLst>
              <a:ext uri="{FF2B5EF4-FFF2-40B4-BE49-F238E27FC236}">
                <a16:creationId xmlns:a16="http://schemas.microsoft.com/office/drawing/2014/main" id="{20256C24-22D0-4B86-8D27-5AB637D2CA90}"/>
              </a:ext>
            </a:extLst>
          </p:cNvPr>
          <p:cNvSpPr/>
          <p:nvPr/>
        </p:nvSpPr>
        <p:spPr>
          <a:xfrm>
            <a:off x="941033" y="1640116"/>
            <a:ext cx="9855200" cy="646331"/>
          </a:xfrm>
          <a:prstGeom prst="rect">
            <a:avLst/>
          </a:prstGeom>
          <a:ln>
            <a:solidFill>
              <a:srgbClr val="FF0000"/>
            </a:solidFill>
          </a:ln>
        </p:spPr>
        <p:txBody>
          <a:bodyPr wrap="square">
            <a:spAutoFit/>
          </a:bodyPr>
          <a:lstStyle/>
          <a:p>
            <a:r>
              <a:rPr lang="en-US" dirty="0"/>
              <a:t>Random forests is a substantial modification of bagging that builds a large collection of </a:t>
            </a:r>
            <a:r>
              <a:rPr lang="en-US" b="1" i="1" dirty="0"/>
              <a:t>de-correlated </a:t>
            </a:r>
            <a:r>
              <a:rPr lang="en-US" dirty="0"/>
              <a:t>trees, and then averages them.</a:t>
            </a:r>
          </a:p>
        </p:txBody>
      </p:sp>
      <p:sp>
        <p:nvSpPr>
          <p:cNvPr id="3" name="TextBox 2">
            <a:extLst>
              <a:ext uri="{FF2B5EF4-FFF2-40B4-BE49-F238E27FC236}">
                <a16:creationId xmlns:a16="http://schemas.microsoft.com/office/drawing/2014/main" id="{930E1AB4-5FD0-4CE5-B151-D6ABEBB64607}"/>
              </a:ext>
            </a:extLst>
          </p:cNvPr>
          <p:cNvSpPr txBox="1"/>
          <p:nvPr/>
        </p:nvSpPr>
        <p:spPr>
          <a:xfrm>
            <a:off x="853440" y="1097280"/>
            <a:ext cx="1375569" cy="369332"/>
          </a:xfrm>
          <a:prstGeom prst="rect">
            <a:avLst/>
          </a:prstGeom>
          <a:noFill/>
        </p:spPr>
        <p:txBody>
          <a:bodyPr wrap="none" rtlCol="0">
            <a:spAutoFit/>
          </a:bodyPr>
          <a:lstStyle/>
          <a:p>
            <a:r>
              <a:rPr lang="en-US" b="1" dirty="0"/>
              <a:t>Introduction</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F8DB189A-BD7A-4795-A12D-031DC67F1D40}"/>
                  </a:ext>
                </a:extLst>
              </p:cNvPr>
              <p:cNvSpPr/>
              <p:nvPr/>
            </p:nvSpPr>
            <p:spPr>
              <a:xfrm>
                <a:off x="941032" y="2916535"/>
                <a:ext cx="9513607" cy="1314462"/>
              </a:xfrm>
              <a:prstGeom prst="rect">
                <a:avLst/>
              </a:prstGeom>
            </p:spPr>
            <p:txBody>
              <a:bodyPr wrap="square">
                <a:spAutoFit/>
              </a:bodyPr>
              <a:lstStyle/>
              <a:p>
                <a:pPr marL="285750" indent="-285750">
                  <a:buFontTx/>
                  <a:buChar char="-"/>
                </a:pPr>
                <a:r>
                  <a:rPr lang="en-US" dirty="0"/>
                  <a:t>Since trees are notoriously noisy, they benefit greatly from the averaging (</a:t>
                </a:r>
                <a:r>
                  <a:rPr lang="en-US" b="1" dirty="0"/>
                  <a:t>Bagging</a:t>
                </a:r>
                <a:r>
                  <a:rPr lang="en-US" dirty="0"/>
                  <a:t>).</a:t>
                </a:r>
              </a:p>
              <a:p>
                <a:pPr marL="285750" indent="-285750">
                  <a:buFontTx/>
                  <a:buChar char="-"/>
                </a:pPr>
                <a:r>
                  <a:rPr lang="en-US" dirty="0"/>
                  <a:t>Bagging reduces the variance with a factor of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𝐵</m:t>
                        </m:r>
                      </m:den>
                    </m:f>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en-US" dirty="0"/>
                  <a:t> (bias is untouched) if the variables are </a:t>
                </a:r>
                <a:r>
                  <a:rPr lang="en-US" dirty="0" err="1"/>
                  <a:t>iid</a:t>
                </a:r>
                <a:r>
                  <a:rPr lang="en-US" dirty="0"/>
                  <a:t>.</a:t>
                </a:r>
              </a:p>
              <a:p>
                <a:pPr marL="285750" indent="-285750">
                  <a:buFontTx/>
                  <a:buChar char="-"/>
                </a:pPr>
                <a:r>
                  <a:rPr lang="en-US" dirty="0"/>
                  <a:t>If the variable are correlated with correlation </a:t>
                </a:r>
                <a14:m>
                  <m:oMath xmlns:m="http://schemas.openxmlformats.org/officeDocument/2006/math">
                    <m:r>
                      <a:rPr lang="en-US" i="1" smtClean="0">
                        <a:latin typeface="Cambria Math" panose="02040503050406030204" pitchFamily="18" charset="0"/>
                        <a:ea typeface="Cambria Math" panose="02040503050406030204" pitchFamily="18" charset="0"/>
                      </a:rPr>
                      <m:t>𝜌</m:t>
                    </m:r>
                  </m:oMath>
                </a14:m>
                <a:r>
                  <a:rPr lang="en-US" dirty="0"/>
                  <a:t> then the variance reduction factor is :  </a:t>
                </a:r>
              </a:p>
              <a:p>
                <a:pPr marL="285750" indent="-285750">
                  <a:buFontTx/>
                  <a:buChar char="-"/>
                </a:pPr>
                <a:endParaRPr lang="en-US" dirty="0"/>
              </a:p>
            </p:txBody>
          </p:sp>
        </mc:Choice>
        <mc:Fallback>
          <p:sp>
            <p:nvSpPr>
              <p:cNvPr id="4" name="Rectangle 3">
                <a:extLst>
                  <a:ext uri="{FF2B5EF4-FFF2-40B4-BE49-F238E27FC236}">
                    <a16:creationId xmlns:a16="http://schemas.microsoft.com/office/drawing/2014/main" id="{F8DB189A-BD7A-4795-A12D-031DC67F1D40}"/>
                  </a:ext>
                </a:extLst>
              </p:cNvPr>
              <p:cNvSpPr>
                <a:spLocks noRot="1" noChangeAspect="1" noMove="1" noResize="1" noEditPoints="1" noAdjustHandles="1" noChangeArrowheads="1" noChangeShapeType="1" noTextEdit="1"/>
              </p:cNvSpPr>
              <p:nvPr/>
            </p:nvSpPr>
            <p:spPr>
              <a:xfrm>
                <a:off x="941032" y="2916535"/>
                <a:ext cx="9513607" cy="1314462"/>
              </a:xfrm>
              <a:prstGeom prst="rect">
                <a:avLst/>
              </a:prstGeom>
              <a:blipFill>
                <a:blip r:embed="rId2"/>
                <a:stretch>
                  <a:fillRect l="-512" t="-231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A0639F6-4C31-4AAA-9267-28BFC936C40C}"/>
              </a:ext>
            </a:extLst>
          </p:cNvPr>
          <p:cNvPicPr>
            <a:picLocks noChangeAspect="1"/>
          </p:cNvPicPr>
          <p:nvPr/>
        </p:nvPicPr>
        <p:blipFill>
          <a:blip r:embed="rId3"/>
          <a:stretch>
            <a:fillRect/>
          </a:stretch>
        </p:blipFill>
        <p:spPr>
          <a:xfrm>
            <a:off x="4919662" y="4230997"/>
            <a:ext cx="2047875" cy="809625"/>
          </a:xfrm>
          <a:prstGeom prst="rect">
            <a:avLst/>
          </a:prstGeom>
        </p:spPr>
      </p:pic>
      <p:sp>
        <p:nvSpPr>
          <p:cNvPr id="7" name="TextBox 6">
            <a:extLst>
              <a:ext uri="{FF2B5EF4-FFF2-40B4-BE49-F238E27FC236}">
                <a16:creationId xmlns:a16="http://schemas.microsoft.com/office/drawing/2014/main" id="{D08A41EE-3D15-4AA0-B513-66DEF699B224}"/>
              </a:ext>
            </a:extLst>
          </p:cNvPr>
          <p:cNvSpPr txBox="1"/>
          <p:nvPr/>
        </p:nvSpPr>
        <p:spPr>
          <a:xfrm>
            <a:off x="1134073" y="5357754"/>
            <a:ext cx="9662160" cy="646331"/>
          </a:xfrm>
          <a:prstGeom prst="rect">
            <a:avLst/>
          </a:prstGeom>
          <a:noFill/>
        </p:spPr>
        <p:txBody>
          <a:bodyPr wrap="square" rtlCol="0">
            <a:spAutoFit/>
          </a:bodyPr>
          <a:lstStyle/>
          <a:p>
            <a:r>
              <a:rPr lang="en-US" dirty="0"/>
              <a:t>As B increases, the second term disappears, but the first remains, and hence the size of the correlation of pairs of bagged trees limits the benefits of averaging</a:t>
            </a:r>
          </a:p>
        </p:txBody>
      </p:sp>
    </p:spTree>
    <p:extLst>
      <p:ext uri="{BB962C8B-B14F-4D97-AF65-F5344CB8AC3E}">
        <p14:creationId xmlns:p14="http://schemas.microsoft.com/office/powerpoint/2010/main" val="639486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sp>
        <p:nvSpPr>
          <p:cNvPr id="2" name="TextBox 1">
            <a:extLst>
              <a:ext uri="{FF2B5EF4-FFF2-40B4-BE49-F238E27FC236}">
                <a16:creationId xmlns:a16="http://schemas.microsoft.com/office/drawing/2014/main" id="{593AF090-D665-421C-9986-42F99290BFA6}"/>
              </a:ext>
            </a:extLst>
          </p:cNvPr>
          <p:cNvSpPr txBox="1"/>
          <p:nvPr/>
        </p:nvSpPr>
        <p:spPr>
          <a:xfrm>
            <a:off x="792480" y="1148080"/>
            <a:ext cx="598241" cy="369332"/>
          </a:xfrm>
          <a:prstGeom prst="rect">
            <a:avLst/>
          </a:prstGeom>
          <a:noFill/>
        </p:spPr>
        <p:txBody>
          <a:bodyPr wrap="none" rtlCol="0">
            <a:spAutoFit/>
          </a:bodyPr>
          <a:lstStyle/>
          <a:p>
            <a:r>
              <a:rPr lang="en-US" b="1" dirty="0"/>
              <a:t>Idea</a:t>
            </a:r>
          </a:p>
        </p:txBody>
      </p:sp>
      <p:sp>
        <p:nvSpPr>
          <p:cNvPr id="3" name="Rectangle 2">
            <a:extLst>
              <a:ext uri="{FF2B5EF4-FFF2-40B4-BE49-F238E27FC236}">
                <a16:creationId xmlns:a16="http://schemas.microsoft.com/office/drawing/2014/main" id="{CA7E2357-D320-4CF9-9432-C6893E20A11E}"/>
              </a:ext>
            </a:extLst>
          </p:cNvPr>
          <p:cNvSpPr/>
          <p:nvPr/>
        </p:nvSpPr>
        <p:spPr>
          <a:xfrm>
            <a:off x="941032" y="1799997"/>
            <a:ext cx="10011447" cy="923330"/>
          </a:xfrm>
          <a:prstGeom prst="rect">
            <a:avLst/>
          </a:prstGeom>
        </p:spPr>
        <p:txBody>
          <a:bodyPr wrap="square">
            <a:spAutoFit/>
          </a:bodyPr>
          <a:lstStyle/>
          <a:p>
            <a:r>
              <a:rPr lang="en-US" dirty="0">
                <a:latin typeface="CMR10"/>
              </a:rPr>
              <a:t>The idea in random forests is to improve the variance reduction of bagging by reducing the correlation between the trees, without increasing the variance too much. This is achieved in the tree-growing process through random selection of the input variables.</a:t>
            </a:r>
            <a:endParaRPr lang="en-US" dirty="0"/>
          </a:p>
        </p:txBody>
      </p:sp>
      <p:sp>
        <p:nvSpPr>
          <p:cNvPr id="4" name="Rectangle 3">
            <a:extLst>
              <a:ext uri="{FF2B5EF4-FFF2-40B4-BE49-F238E27FC236}">
                <a16:creationId xmlns:a16="http://schemas.microsoft.com/office/drawing/2014/main" id="{20C186F2-1809-413F-A981-04843F756EA2}"/>
              </a:ext>
            </a:extLst>
          </p:cNvPr>
          <p:cNvSpPr/>
          <p:nvPr/>
        </p:nvSpPr>
        <p:spPr>
          <a:xfrm>
            <a:off x="1910080" y="3005912"/>
            <a:ext cx="8595360" cy="369332"/>
          </a:xfrm>
          <a:prstGeom prst="rect">
            <a:avLst/>
          </a:prstGeom>
        </p:spPr>
        <p:txBody>
          <a:bodyPr wrap="square">
            <a:spAutoFit/>
          </a:bodyPr>
          <a:lstStyle/>
          <a:p>
            <a:r>
              <a:rPr lang="en-US" i="1" dirty="0"/>
              <a:t>Before each split, select m ≤ p of the input variables at random as candidates for splitting.</a:t>
            </a:r>
          </a:p>
        </p:txBody>
      </p:sp>
      <p:pic>
        <p:nvPicPr>
          <p:cNvPr id="6" name="Picture 5">
            <a:extLst>
              <a:ext uri="{FF2B5EF4-FFF2-40B4-BE49-F238E27FC236}">
                <a16:creationId xmlns:a16="http://schemas.microsoft.com/office/drawing/2014/main" id="{E7CF7A86-0AE0-4E2D-B013-722BA62809F6}"/>
              </a:ext>
            </a:extLst>
          </p:cNvPr>
          <p:cNvPicPr>
            <a:picLocks noChangeAspect="1"/>
          </p:cNvPicPr>
          <p:nvPr/>
        </p:nvPicPr>
        <p:blipFill>
          <a:blip r:embed="rId2"/>
          <a:stretch>
            <a:fillRect/>
          </a:stretch>
        </p:blipFill>
        <p:spPr>
          <a:xfrm>
            <a:off x="4051783" y="3634384"/>
            <a:ext cx="3381375" cy="123825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8C6CE5D-E28E-4495-86B2-D3AA4E31E024}"/>
                  </a:ext>
                </a:extLst>
              </p:cNvPr>
              <p:cNvSpPr/>
              <p:nvPr/>
            </p:nvSpPr>
            <p:spPr>
              <a:xfrm>
                <a:off x="906590" y="5014874"/>
                <a:ext cx="10651528" cy="646331"/>
              </a:xfrm>
              <a:prstGeom prst="rect">
                <a:avLst/>
              </a:prstGeom>
            </p:spPr>
            <p:txBody>
              <a:bodyPr wrap="square">
                <a:spAutoFit/>
              </a:bodyPr>
              <a:lstStyle/>
              <a:p>
                <a:r>
                  <a:rPr lang="en-US" dirty="0">
                    <a:latin typeface="CMR10"/>
                  </a:rPr>
                  <a:t>Where </a:t>
                </a:r>
                <a14:m>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Θ</m:t>
                        </m:r>
                      </m:e>
                      <m:sub>
                        <m:r>
                          <a:rPr lang="en-US" b="0" i="1" smtClean="0">
                            <a:latin typeface="Cambria Math" panose="02040503050406030204" pitchFamily="18" charset="0"/>
                          </a:rPr>
                          <m:t>𝑏</m:t>
                        </m:r>
                      </m:sub>
                    </m:sSub>
                  </m:oMath>
                </a14:m>
                <a:r>
                  <a:rPr lang="en-US" dirty="0">
                    <a:latin typeface="CMR10"/>
                  </a:rPr>
                  <a:t>characterizes the </a:t>
                </a:r>
                <a:r>
                  <a:rPr lang="en-US" dirty="0" err="1">
                    <a:latin typeface="CMMI10"/>
                  </a:rPr>
                  <a:t>b’</a:t>
                </a:r>
                <a:r>
                  <a:rPr lang="en-US" dirty="0" err="1">
                    <a:latin typeface="CMR10"/>
                  </a:rPr>
                  <a:t>th</a:t>
                </a:r>
                <a:r>
                  <a:rPr lang="en-US" dirty="0">
                    <a:latin typeface="CMR10"/>
                  </a:rPr>
                  <a:t> random forest tree in terms of split variables, </a:t>
                </a:r>
                <a:r>
                  <a:rPr lang="en-US" dirty="0" err="1">
                    <a:latin typeface="CMR10"/>
                  </a:rPr>
                  <a:t>cutpoints</a:t>
                </a:r>
                <a:r>
                  <a:rPr lang="en-US" dirty="0">
                    <a:latin typeface="CMR10"/>
                  </a:rPr>
                  <a:t> at each node, and terminal-node values.</a:t>
                </a:r>
                <a:endParaRPr lang="en-US" dirty="0"/>
              </a:p>
            </p:txBody>
          </p:sp>
        </mc:Choice>
        <mc:Fallback>
          <p:sp>
            <p:nvSpPr>
              <p:cNvPr id="7" name="Rectangle 6">
                <a:extLst>
                  <a:ext uri="{FF2B5EF4-FFF2-40B4-BE49-F238E27FC236}">
                    <a16:creationId xmlns:a16="http://schemas.microsoft.com/office/drawing/2014/main" id="{C8C6CE5D-E28E-4495-86B2-D3AA4E31E024}"/>
                  </a:ext>
                </a:extLst>
              </p:cNvPr>
              <p:cNvSpPr>
                <a:spLocks noRot="1" noChangeAspect="1" noMove="1" noResize="1" noEditPoints="1" noAdjustHandles="1" noChangeArrowheads="1" noChangeShapeType="1" noTextEdit="1"/>
              </p:cNvSpPr>
              <p:nvPr/>
            </p:nvSpPr>
            <p:spPr>
              <a:xfrm>
                <a:off x="906590" y="5014874"/>
                <a:ext cx="10651528" cy="646331"/>
              </a:xfrm>
              <a:prstGeom prst="rect">
                <a:avLst/>
              </a:prstGeom>
              <a:blipFill>
                <a:blip r:embed="rId3"/>
                <a:stretch>
                  <a:fillRect l="-515" t="-5660" b="-1415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DF7CD1F-F805-40E9-8842-512F179AA6CE}"/>
              </a:ext>
            </a:extLst>
          </p:cNvPr>
          <p:cNvSpPr txBox="1"/>
          <p:nvPr/>
        </p:nvSpPr>
        <p:spPr>
          <a:xfrm>
            <a:off x="8219440" y="4053840"/>
            <a:ext cx="2395977" cy="369332"/>
          </a:xfrm>
          <a:prstGeom prst="rect">
            <a:avLst/>
          </a:prstGeom>
          <a:noFill/>
        </p:spPr>
        <p:txBody>
          <a:bodyPr wrap="none" rtlCol="0">
            <a:spAutoFit/>
          </a:bodyPr>
          <a:lstStyle/>
          <a:p>
            <a:r>
              <a:rPr lang="en-US" dirty="0"/>
              <a:t>Very similar to bagging!</a:t>
            </a:r>
          </a:p>
        </p:txBody>
      </p:sp>
    </p:spTree>
    <p:extLst>
      <p:ext uri="{BB962C8B-B14F-4D97-AF65-F5344CB8AC3E}">
        <p14:creationId xmlns:p14="http://schemas.microsoft.com/office/powerpoint/2010/main" val="420799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D0D9C003-379E-46D4-A812-CB0C15857B96}"/>
              </a:ext>
            </a:extLst>
          </p:cNvPr>
          <p:cNvCxnSpPr>
            <a:cxnSpLocks/>
          </p:cNvCxnSpPr>
          <p:nvPr/>
        </p:nvCxnSpPr>
        <p:spPr>
          <a:xfrm flipV="1">
            <a:off x="426128" y="763480"/>
            <a:ext cx="10795247" cy="1"/>
          </a:xfrm>
          <a:prstGeom prst="line">
            <a:avLst/>
          </a:prstGeom>
          <a:ln w="76200"/>
        </p:spPr>
        <p:style>
          <a:lnRef idx="3">
            <a:schemeClr val="accent2"/>
          </a:lnRef>
          <a:fillRef idx="0">
            <a:schemeClr val="accent2"/>
          </a:fillRef>
          <a:effectRef idx="2">
            <a:schemeClr val="accent2"/>
          </a:effectRef>
          <a:fontRef idx="minor">
            <a:schemeClr val="tx1"/>
          </a:fontRef>
        </p:style>
      </p:cxnSp>
      <p:sp>
        <p:nvSpPr>
          <p:cNvPr id="8" name="TextBox 7">
            <a:extLst>
              <a:ext uri="{FF2B5EF4-FFF2-40B4-BE49-F238E27FC236}">
                <a16:creationId xmlns:a16="http://schemas.microsoft.com/office/drawing/2014/main" id="{4B7682BE-EB09-491C-BB67-5AB977766263}"/>
              </a:ext>
            </a:extLst>
          </p:cNvPr>
          <p:cNvSpPr txBox="1"/>
          <p:nvPr/>
        </p:nvSpPr>
        <p:spPr>
          <a:xfrm>
            <a:off x="941033" y="292963"/>
            <a:ext cx="9818703" cy="369332"/>
          </a:xfrm>
          <a:prstGeom prst="rect">
            <a:avLst/>
          </a:prstGeom>
          <a:noFill/>
        </p:spPr>
        <p:txBody>
          <a:bodyPr wrap="square" rtlCol="0">
            <a:spAutoFit/>
          </a:bodyPr>
          <a:lstStyle/>
          <a:p>
            <a:r>
              <a:rPr lang="en-US" dirty="0"/>
              <a:t>Title</a:t>
            </a:r>
          </a:p>
        </p:txBody>
      </p:sp>
      <p:pic>
        <p:nvPicPr>
          <p:cNvPr id="2" name="Picture 1">
            <a:extLst>
              <a:ext uri="{FF2B5EF4-FFF2-40B4-BE49-F238E27FC236}">
                <a16:creationId xmlns:a16="http://schemas.microsoft.com/office/drawing/2014/main" id="{997C4883-2546-4DD6-8218-F0443CEA50CB}"/>
              </a:ext>
            </a:extLst>
          </p:cNvPr>
          <p:cNvPicPr>
            <a:picLocks noChangeAspect="1"/>
          </p:cNvPicPr>
          <p:nvPr/>
        </p:nvPicPr>
        <p:blipFill>
          <a:blip r:embed="rId2"/>
          <a:stretch>
            <a:fillRect/>
          </a:stretch>
        </p:blipFill>
        <p:spPr>
          <a:xfrm>
            <a:off x="2186508" y="1239520"/>
            <a:ext cx="7068089" cy="5222240"/>
          </a:xfrm>
          <a:prstGeom prst="rect">
            <a:avLst/>
          </a:prstGeom>
        </p:spPr>
      </p:pic>
    </p:spTree>
    <p:extLst>
      <p:ext uri="{BB962C8B-B14F-4D97-AF65-F5344CB8AC3E}">
        <p14:creationId xmlns:p14="http://schemas.microsoft.com/office/powerpoint/2010/main" val="880805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14559</TotalTime>
  <Words>8755</Words>
  <Application>Microsoft Office PowerPoint</Application>
  <PresentationFormat>Widescreen</PresentationFormat>
  <Paragraphs>749</Paragraphs>
  <Slides>106</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106</vt:i4>
      </vt:variant>
    </vt:vector>
  </HeadingPairs>
  <TitlesOfParts>
    <vt:vector size="121" baseType="lpstr">
      <vt:lpstr>Arial</vt:lpstr>
      <vt:lpstr>Brush Script MT</vt:lpstr>
      <vt:lpstr>Calibri</vt:lpstr>
      <vt:lpstr>Calibri Light</vt:lpstr>
      <vt:lpstr>Cambria Math</vt:lpstr>
      <vt:lpstr>CMMI10</vt:lpstr>
      <vt:lpstr>CMMI9</vt:lpstr>
      <vt:lpstr>CMR10</vt:lpstr>
      <vt:lpstr>CMR6</vt:lpstr>
      <vt:lpstr>CMR9</vt:lpstr>
      <vt:lpstr>CMSY10~42</vt:lpstr>
      <vt:lpstr>CMTI10</vt:lpstr>
      <vt:lpstr>CMTI9</vt:lpstr>
      <vt:lpstr>Times New Roman</vt:lpstr>
      <vt:lpstr>Office Theme</vt:lpstr>
      <vt:lpstr>Regression, classification, Machine learning, Data mining, Optimization, pattern recognition, inverse problem-Whatever you would like to call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classification, Machine learning, Data mining, Optimization, pattern recognition-Whatever!</dc:title>
  <dc:creator>hamid</dc:creator>
  <cp:lastModifiedBy>hamid</cp:lastModifiedBy>
  <cp:revision>184</cp:revision>
  <dcterms:created xsi:type="dcterms:W3CDTF">2018-02-27T20:11:27Z</dcterms:created>
  <dcterms:modified xsi:type="dcterms:W3CDTF">2018-03-12T14:03:43Z</dcterms:modified>
</cp:coreProperties>
</file>